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538" r:id="rId3"/>
    <p:sldId id="580" r:id="rId4"/>
    <p:sldId id="579" r:id="rId5"/>
    <p:sldId id="567" r:id="rId6"/>
    <p:sldId id="570" r:id="rId7"/>
    <p:sldId id="574" r:id="rId8"/>
    <p:sldId id="572" r:id="rId9"/>
    <p:sldId id="573" r:id="rId10"/>
    <p:sldId id="575" r:id="rId11"/>
    <p:sldId id="576" r:id="rId12"/>
    <p:sldId id="558" r:id="rId13"/>
    <p:sldId id="537" r:id="rId14"/>
    <p:sldId id="578" r:id="rId15"/>
    <p:sldId id="560" r:id="rId16"/>
    <p:sldId id="562" r:id="rId17"/>
    <p:sldId id="542" r:id="rId18"/>
    <p:sldId id="549" r:id="rId19"/>
    <p:sldId id="548" r:id="rId20"/>
    <p:sldId id="565" r:id="rId21"/>
  </p:sldIdLst>
  <p:sldSz cx="9144000" cy="6858000" type="screen4x3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>
          <p15:clr>
            <a:srgbClr val="A4A3A4"/>
          </p15:clr>
        </p15:guide>
        <p15:guide id="2" pos="29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CC33"/>
    <a:srgbClr val="00FF00"/>
    <a:srgbClr val="FBFBA3"/>
    <a:srgbClr val="C0E1FF"/>
    <a:srgbClr val="E1E1FF"/>
    <a:srgbClr val="3399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64" autoAdjust="0"/>
    <p:restoredTop sz="84696" autoAdjust="0"/>
  </p:normalViewPr>
  <p:slideViewPr>
    <p:cSldViewPr>
      <p:cViewPr varScale="1">
        <p:scale>
          <a:sx n="119" d="100"/>
          <a:sy n="119" d="100"/>
        </p:scale>
        <p:origin x="166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210" y="1074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06375" y="117475"/>
            <a:ext cx="38227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7325" y="117475"/>
            <a:ext cx="38227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9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7325" y="6659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AE4722F-E4A4-4015-B0AC-7EF0A776DE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5267325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9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7325" y="6659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8FFAC52-E6E4-46A3-86B9-2C843AAD7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92E94A-2DE2-4AF4-A966-B35F27FBE39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0575"/>
            <a:ext cx="7435850" cy="31543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BF59EC-7E88-442D-B011-DBF56201E05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r>
              <a:rPr lang="en-US"/>
              <a:t>Jim 1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1BD8EF-19A8-428F-8905-E7C9D4DEBBE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r>
              <a:rPr lang="en-US"/>
              <a:t>Jim 1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DC4B83-38F9-4706-95C2-3067CE86D58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r>
              <a:rPr lang="en-US"/>
              <a:t>Jim 1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1BD8EF-19A8-428F-8905-E7C9D4DEBBE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r>
              <a:rPr lang="en-US"/>
              <a:t>Jim 1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DC4B83-38F9-4706-95C2-3067CE86D58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r>
              <a:rPr lang="en-US"/>
              <a:t>Jim 1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9D1E45-6C19-47B3-A06B-A9C9C021F5D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pPr marL="0" lvl="1" eaLnBrk="1" hangingPunct="1"/>
            <a:r>
              <a:rPr lang="en-US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No comments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DC4B83-38F9-4706-95C2-3067CE86D58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r>
              <a:rPr lang="en-US"/>
              <a:t>Jim 1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DC4B83-38F9-4706-95C2-3067CE86D58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r>
              <a:rPr lang="en-US"/>
              <a:t>Jim 1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DC4B83-38F9-4706-95C2-3067CE86D58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r>
              <a:rPr lang="en-US"/>
              <a:t>Jim 1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6ADD8A-2406-409C-831A-CECDD5DAF8C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pPr marL="0" lvl="1" eaLnBrk="1" hangingPunct="1"/>
            <a:r>
              <a:rPr lang="en-US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No comments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E1473E-31CD-43AF-A51B-D0FA141D802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pPr marL="0" lvl="1" eaLnBrk="1" hangingPunct="1"/>
            <a:r>
              <a:rPr lang="en-US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No comments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163154-BE12-4DDE-9D51-DF51446D23A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B43A4F-B868-4590-A613-618C68B45BF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pPr marL="0" lvl="1" eaLnBrk="1" hangingPunct="1"/>
            <a:r>
              <a:rPr lang="en-US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No comments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160C60-64F5-44C5-8AFD-1ABE5C5793F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pPr marL="0" lvl="1" eaLnBrk="1" hangingPunct="1"/>
            <a:r>
              <a:rPr lang="en-US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No comments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3EAF4A-BF80-4A5F-AF82-8C16E8B9D23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pPr marL="0" lvl="1" eaLnBrk="1" hangingPunct="1"/>
            <a:r>
              <a:rPr lang="en-US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No comments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8902D7-50E2-4A01-A346-2F8333522EA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r>
              <a:rPr lang="en-US"/>
              <a:t>Jim 1.5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A1AC98-AF6B-448C-AC99-63FA9C2EF8D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r>
              <a:rPr lang="en-US"/>
              <a:t>Jim 1.5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B41A36-B806-4B2D-BDA6-41FFEB6DFE8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r>
              <a:rPr lang="en-US"/>
              <a:t>Jim 1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FC3EFC-7B66-4DAD-9404-1C29151005C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97188" y="525463"/>
            <a:ext cx="3505200" cy="262890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3332163"/>
            <a:ext cx="7435850" cy="31527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177" tIns="46589" rIns="93177" bIns="46589"/>
          <a:lstStyle/>
          <a:p>
            <a:r>
              <a:rPr lang="en-US"/>
              <a:t>Jim 1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4"/>
          <p:cNvSpPr>
            <a:spLocks noChangeShapeType="1"/>
          </p:cNvSpPr>
          <p:nvPr/>
        </p:nvSpPr>
        <p:spPr bwMode="auto">
          <a:xfrm>
            <a:off x="1219200" y="3352800"/>
            <a:ext cx="6019800" cy="0"/>
          </a:xfrm>
          <a:prstGeom prst="line">
            <a:avLst/>
          </a:prstGeom>
          <a:noFill/>
          <a:ln w="25400">
            <a:solidFill>
              <a:srgbClr val="004C7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5" name="Picture 16" descr="PowerPointBars"/>
          <p:cNvPicPr>
            <a:picLocks noChangeAspect="1" noChangeArrowheads="1"/>
          </p:cNvPicPr>
          <p:nvPr/>
        </p:nvPicPr>
        <p:blipFill>
          <a:blip r:embed="rId2" cstate="print"/>
          <a:srcRect t="3839" b="2451"/>
          <a:stretch>
            <a:fillRect/>
          </a:stretch>
        </p:blipFill>
        <p:spPr bwMode="auto">
          <a:xfrm>
            <a:off x="141288" y="0"/>
            <a:ext cx="479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0" descr="SHAI_logoRGB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9250" y="6213475"/>
            <a:ext cx="16176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5867400" cy="2514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edit. Content will flow upward.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429000"/>
            <a:ext cx="5867400" cy="1676400"/>
          </a:xfrm>
        </p:spPr>
        <p:txBody>
          <a:bodyPr/>
          <a:lstStyle>
            <a:lvl1pPr marL="0" indent="0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edit. Content will flow downward.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19200" y="152400"/>
            <a:ext cx="1905000" cy="457200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Intelliviz – Intelligent Data Visualization Assistant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400800"/>
            <a:ext cx="20574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SBIR </a:t>
            </a:r>
            <a:r>
              <a:rPr lang="en-US" err="1"/>
              <a:t>Automataion</a:t>
            </a:r>
            <a:r>
              <a:rPr lang="en-US"/>
              <a:t> Technologies Workshop – 9/8/11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PM/IDE - Planning Model </a:t>
            </a:r>
            <a:br>
              <a:rPr lang="en-US"/>
            </a:br>
            <a:r>
              <a:rPr lang="en-US"/>
              <a:t>Integrated Development Environment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6F123-4B08-4800-A72B-291E0163B3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23 Jan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Intelliviz – intelligent telemetry data visualization assistant – kickoff meeting at NASA Ames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3E831-7BB2-4D09-9C83-973FA0881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1" y="1066800"/>
            <a:ext cx="36957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1" y="1066800"/>
            <a:ext cx="36957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23 Jan 2008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Intelliviz – intelligent telemetry data visualization assistant – kickoff meeting at NASA Ames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5CDE1-1D6A-4516-9147-F682A358BF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23 Jan 2008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Intelliviz – intelligent telemetry data visualization assistant – kickoff meeting at NASA Ames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409C8-B2E7-44AB-B56E-901DA57A67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23 Jan 2008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Intelliviz – intelligent telemetry data visualization assistant – kickoff meeting at NASA Ames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A4E35-95FB-4CB1-A958-012C63BC3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23 Jan 2008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Intelliviz – intelligent telemetry data visualization assistant – kickoff meeting at NASA Ames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3A2D9-863E-4D79-BF03-4BE38B4A63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23 Jan 2008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Intelliviz – intelligent telemetry data visualization assistant – kickoff meeting at NASA Ames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065BC-A3C3-41F4-87A2-C278E1C30C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23 Jan 2008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Intelliviz – intelligent telemetry data visualization assistant – kickoff meeting at NASA Ames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E1AA2-35BD-4C1B-AA68-C985DBD4D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23 Jan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Intelliviz – intelligent telemetry data visualization assistant – kickoff meeting at NASA Ames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94514-DE69-46D5-94B9-AD5ABF54F7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381000"/>
            <a:ext cx="1885951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81000"/>
            <a:ext cx="5505451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23 Jan 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Intelliviz – intelligent telemetry data visualization assistant – kickoff meeting at NASA Ames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81BD6-AF60-4E8E-B7BC-60220BA963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543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1" y="1066800"/>
            <a:ext cx="36957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2501" y="1066800"/>
            <a:ext cx="36957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2501" y="3733800"/>
            <a:ext cx="36957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23 Jan 2008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Intelliviz – intelligent telemetry data visualization assistant – kickoff meeting at NASA Ames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7311E-BA63-4E58-B1CB-DA182EDC8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810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066800"/>
            <a:ext cx="7543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23 Jan 2008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400800"/>
            <a:ext cx="297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Intelliviz – intelligent telemetry data visualization assistant – kickoff meeting at NASA Ames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57900" y="64008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pPr>
              <a:defRPr/>
            </a:pPr>
            <a:fld id="{F7256EE5-7C3F-4B06-A12D-6EEA402E0B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962025" y="349250"/>
            <a:ext cx="16287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pic>
        <p:nvPicPr>
          <p:cNvPr id="2056" name="Picture 15" descr="SHAI_logoRGBa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781800" y="6313488"/>
            <a:ext cx="16351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16" descr="PowerPointBars"/>
          <p:cNvPicPr>
            <a:picLocks noChangeAspect="1" noChangeArrowheads="1"/>
          </p:cNvPicPr>
          <p:nvPr/>
        </p:nvPicPr>
        <p:blipFill>
          <a:blip r:embed="rId15" cstate="print"/>
          <a:srcRect l="58278" t="2820" b="3471"/>
          <a:stretch>
            <a:fillRect/>
          </a:stretch>
        </p:blipFill>
        <p:spPr bwMode="auto">
          <a:xfrm>
            <a:off x="88900" y="0"/>
            <a:ext cx="200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11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11D75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11D75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11D75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11D75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11D75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11D75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11D75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11D75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Font typeface="Times" pitchFamily="18" charset="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000">
          <a:solidFill>
            <a:srgbClr val="011D75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" pitchFamily="18" charset="0"/>
        <a:buChar char="•"/>
        <a:defRPr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-"/>
        <a:defRPr sz="16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-"/>
        <a:defRPr sz="16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-"/>
        <a:defRPr sz="16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-"/>
        <a:defRPr sz="16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-"/>
        <a:defRPr sz="16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7315200" cy="2514600"/>
          </a:xfrm>
        </p:spPr>
        <p:txBody>
          <a:bodyPr/>
          <a:lstStyle/>
          <a:p>
            <a:pPr eaLnBrk="1" hangingPunct="1"/>
            <a:r>
              <a:rPr lang="en-US" sz="3600" dirty="0">
                <a:cs typeface="Arial" charset="0"/>
              </a:rPr>
              <a:t>Intelligent Data Visualization for Cross-Checking Spacecraft System Diagnoses</a:t>
            </a:r>
            <a:endParaRPr lang="en-US" sz="36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429000"/>
            <a:ext cx="6096000" cy="1066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 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219200" y="3863876"/>
            <a:ext cx="7315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latin typeface="Arial" charset="0"/>
              </a:rPr>
              <a:t>Presented at:	AIAA </a:t>
            </a:r>
            <a:r>
              <a:rPr lang="en-US" sz="1800" dirty="0" err="1">
                <a:latin typeface="Arial" charset="0"/>
              </a:rPr>
              <a:t>Infotech@Aerospace</a:t>
            </a:r>
            <a:r>
              <a:rPr lang="en-US" sz="1800" dirty="0">
                <a:latin typeface="Arial" charset="0"/>
              </a:rPr>
              <a:t> 2012</a:t>
            </a:r>
          </a:p>
          <a:p>
            <a:r>
              <a:rPr lang="en-US" sz="1800" dirty="0">
                <a:latin typeface="Arial" charset="0"/>
              </a:rPr>
              <a:t>		Culver City, CA</a:t>
            </a:r>
          </a:p>
          <a:p>
            <a:r>
              <a:rPr lang="en-US" sz="1800" dirty="0">
                <a:latin typeface="Arial" charset="0"/>
              </a:rPr>
              <a:t>		June 21, 2012</a:t>
            </a:r>
          </a:p>
          <a:p>
            <a:endParaRPr lang="en-US" sz="1800" dirty="0">
              <a:latin typeface="Arial" charset="0"/>
            </a:endParaRPr>
          </a:p>
          <a:p>
            <a:r>
              <a:rPr lang="en-US" sz="1800" dirty="0">
                <a:latin typeface="Arial" charset="0"/>
              </a:rPr>
              <a:t>Authors:		Jim </a:t>
            </a:r>
            <a:r>
              <a:rPr lang="en-US" sz="1800" dirty="0" err="1">
                <a:latin typeface="Arial" charset="0"/>
              </a:rPr>
              <a:t>Ong</a:t>
            </a:r>
            <a:r>
              <a:rPr lang="en-US" sz="1800" dirty="0">
                <a:latin typeface="Arial" charset="0"/>
              </a:rPr>
              <a:t>, Emilio </a:t>
            </a:r>
            <a:r>
              <a:rPr lang="en-US" sz="1800" dirty="0" err="1">
                <a:latin typeface="Arial" charset="0"/>
              </a:rPr>
              <a:t>Remolina</a:t>
            </a:r>
            <a:r>
              <a:rPr lang="en-US" sz="1800" dirty="0">
                <a:latin typeface="Arial" charset="0"/>
              </a:rPr>
              <a:t>, David Breeden, </a:t>
            </a:r>
          </a:p>
          <a:p>
            <a:r>
              <a:rPr lang="en-US" sz="1800" dirty="0">
                <a:latin typeface="Arial" charset="0"/>
              </a:rPr>
              <a:t>		Brett </a:t>
            </a:r>
            <a:r>
              <a:rPr lang="en-US" sz="1800" dirty="0" err="1">
                <a:latin typeface="Arial" charset="0"/>
              </a:rPr>
              <a:t>Stroozas</a:t>
            </a:r>
            <a:r>
              <a:rPr lang="en-US" sz="1800" dirty="0">
                <a:latin typeface="Arial" charset="0"/>
              </a:rPr>
              <a:t>, John L Mohammed</a:t>
            </a:r>
          </a:p>
          <a:p>
            <a:endParaRPr lang="en-US" sz="1800" dirty="0">
              <a:latin typeface="Arial" charset="0"/>
            </a:endParaRPr>
          </a:p>
          <a:p>
            <a:r>
              <a:rPr lang="en-US" sz="1800" dirty="0">
                <a:latin typeface="Arial" charset="0"/>
              </a:rPr>
              <a:t>Project sponsor:	NASA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CC878-7322-4381-871F-A88683A9F224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543800" cy="685800"/>
          </a:xfrm>
        </p:spPr>
        <p:txBody>
          <a:bodyPr/>
          <a:lstStyle/>
          <a:p>
            <a:r>
              <a:rPr lang="en-US" sz="3200" dirty="0"/>
              <a:t>Project Overview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685800" y="1383268"/>
            <a:ext cx="1905000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rgbClr val="0000FF"/>
                </a:solidFill>
                <a:latin typeface="Arial" charset="0"/>
              </a:rPr>
              <a:t>Motivation</a:t>
            </a:r>
          </a:p>
          <a:p>
            <a:pPr algn="r"/>
            <a:endParaRPr lang="en-US" dirty="0">
              <a:solidFill>
                <a:srgbClr val="0000FF"/>
              </a:solidFill>
              <a:latin typeface="Arial" charset="0"/>
            </a:endParaRPr>
          </a:p>
          <a:p>
            <a:pPr algn="r"/>
            <a:endParaRPr lang="en-US" dirty="0">
              <a:solidFill>
                <a:srgbClr val="0000FF"/>
              </a:solidFill>
              <a:latin typeface="Arial" charset="0"/>
            </a:endParaRPr>
          </a:p>
          <a:p>
            <a:pPr algn="r"/>
            <a:endParaRPr lang="en-US" dirty="0">
              <a:solidFill>
                <a:srgbClr val="0000FF"/>
              </a:solidFill>
              <a:latin typeface="Arial" charset="0"/>
            </a:endParaRPr>
          </a:p>
          <a:p>
            <a:pPr algn="r"/>
            <a:endParaRPr lang="en-US" dirty="0">
              <a:solidFill>
                <a:srgbClr val="0000FF"/>
              </a:solidFill>
              <a:latin typeface="Arial" charset="0"/>
            </a:endParaRPr>
          </a:p>
          <a:p>
            <a:pPr algn="r"/>
            <a:endParaRPr lang="en-US" dirty="0">
              <a:solidFill>
                <a:srgbClr val="0000FF"/>
              </a:solidFill>
              <a:latin typeface="Arial" charset="0"/>
            </a:endParaRPr>
          </a:p>
          <a:p>
            <a:pPr algn="r"/>
            <a:endParaRPr lang="en-US" dirty="0">
              <a:solidFill>
                <a:srgbClr val="0000FF"/>
              </a:solidFill>
              <a:latin typeface="Arial" charset="0"/>
            </a:endParaRPr>
          </a:p>
          <a:p>
            <a:pPr algn="r"/>
            <a:endParaRPr lang="en-US" dirty="0">
              <a:solidFill>
                <a:srgbClr val="0000FF"/>
              </a:solidFill>
              <a:latin typeface="Arial" charset="0"/>
            </a:endParaRPr>
          </a:p>
          <a:p>
            <a:pPr algn="r"/>
            <a:endParaRPr lang="en-US" dirty="0">
              <a:solidFill>
                <a:srgbClr val="0000FF"/>
              </a:solidFill>
              <a:latin typeface="Arial" charset="0"/>
            </a:endParaRPr>
          </a:p>
          <a:p>
            <a:pPr algn="r"/>
            <a:endParaRPr lang="en-US" sz="1400" dirty="0">
              <a:solidFill>
                <a:srgbClr val="0000FF"/>
              </a:solidFill>
              <a:latin typeface="Arial" charset="0"/>
            </a:endParaRPr>
          </a:p>
          <a:p>
            <a:pPr algn="r"/>
            <a:r>
              <a:rPr lang="en-US" dirty="0">
                <a:solidFill>
                  <a:srgbClr val="0000FF"/>
                </a:solidFill>
                <a:latin typeface="Arial" charset="0"/>
              </a:rPr>
              <a:t>Project Goal</a:t>
            </a:r>
          </a:p>
          <a:p>
            <a:pPr algn="r"/>
            <a:endParaRPr lang="en-US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2590800" y="1371600"/>
            <a:ext cx="61722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</a:rPr>
              <a:t>Future space missions will require automated system management.</a:t>
            </a:r>
          </a:p>
          <a:p>
            <a:endParaRPr lang="en-US" sz="1000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Diagnostic reasoning systems are fallible when problems lie outside its expertise.</a:t>
            </a:r>
          </a:p>
          <a:p>
            <a:endParaRPr lang="en-US" sz="1000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Cross-checking enables crew to consider alternate diagnoses and analyze evidence.</a:t>
            </a:r>
          </a:p>
          <a:p>
            <a:endParaRPr lang="en-US" sz="1000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Cross-checking improves diagnostic accuracy and increases trust in automation.</a:t>
            </a:r>
          </a:p>
          <a:p>
            <a:endParaRPr lang="en-US" sz="1000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Develop intelligent  data visualization software that helps users cross-check automated diagnostic reasoning systems more quickly and accurately.</a:t>
            </a:r>
          </a:p>
          <a:p>
            <a:endParaRPr lang="en-US" dirty="0"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F750CE-16DB-43EC-9B1D-4182EE09D7C4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620000" cy="685800"/>
          </a:xfrm>
        </p:spPr>
        <p:txBody>
          <a:bodyPr/>
          <a:lstStyle/>
          <a:p>
            <a:r>
              <a:rPr lang="en-US" dirty="0"/>
              <a:t>Test Data: Diagnosis Competition (</a:t>
            </a:r>
            <a:r>
              <a:rPr lang="en-US" dirty="0" err="1"/>
              <a:t>DxC</a:t>
            </a:r>
            <a:r>
              <a:rPr lang="en-US" dirty="0"/>
              <a:t> 09)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0" y="2741473"/>
            <a:ext cx="1295400" cy="835462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ADAPT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Testbed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486400" y="2738735"/>
            <a:ext cx="2286000" cy="830997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Diagnostic Algorithms (DAs)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657600" y="2512873"/>
            <a:ext cx="1752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Sensor data</a:t>
            </a: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3657600" y="2974538"/>
            <a:ext cx="17526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685800" y="2514600"/>
            <a:ext cx="1219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Injected faults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85800" y="1824335"/>
            <a:ext cx="1752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Commands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2895600" y="2052935"/>
            <a:ext cx="0" cy="609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V="1">
            <a:off x="2286000" y="2057400"/>
            <a:ext cx="5943600" cy="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1600200" y="2971800"/>
            <a:ext cx="6096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/>
          <p:nvPr/>
        </p:nvCxnSpPr>
        <p:spPr bwMode="auto">
          <a:xfrm>
            <a:off x="6553200" y="3653135"/>
            <a:ext cx="0" cy="38546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5638800" y="4038600"/>
            <a:ext cx="1981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DA Diagnoses</a:t>
            </a:r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6553200" y="2052935"/>
            <a:ext cx="0" cy="609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8229600" y="2057400"/>
            <a:ext cx="0" cy="2895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5562600" y="5029200"/>
            <a:ext cx="3048000" cy="461665"/>
          </a:xfrm>
          <a:prstGeom prst="rect">
            <a:avLst/>
          </a:prstGeom>
          <a:solidFill>
            <a:schemeClr val="accent5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err="1">
                <a:latin typeface="Calibri" pitchFamily="34" charset="0"/>
                <a:cs typeface="Calibri" pitchFamily="34" charset="0"/>
              </a:rPr>
              <a:t>Intelliviz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6553200" y="4567535"/>
            <a:ext cx="0" cy="38546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4419600" y="5181600"/>
            <a:ext cx="10668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>
            <a:off x="4419600" y="2971800"/>
            <a:ext cx="0" cy="2209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>
            <a:off x="1828800" y="5334000"/>
            <a:ext cx="36576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>
            <a:off x="1828800" y="2971800"/>
            <a:ext cx="0" cy="2362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DCD70A-BFD1-43CD-9270-F377F1F827EE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848600" cy="685800"/>
          </a:xfrm>
        </p:spPr>
        <p:txBody>
          <a:bodyPr/>
          <a:lstStyle/>
          <a:p>
            <a:r>
              <a:rPr lang="en-US" sz="3200" dirty="0" err="1"/>
              <a:t>DxC</a:t>
            </a:r>
            <a:r>
              <a:rPr lang="en-US" sz="3200" dirty="0"/>
              <a:t>: ADAPT Electrical System </a:t>
            </a:r>
            <a:r>
              <a:rPr lang="en-US" sz="3200" dirty="0" err="1"/>
              <a:t>Testbed</a:t>
            </a:r>
            <a:endParaRPr lang="en-US" sz="3200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141589"/>
            <a:ext cx="6297308" cy="6783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6096000"/>
            <a:ext cx="533400" cy="304800"/>
          </a:xfrm>
        </p:spPr>
        <p:txBody>
          <a:bodyPr/>
          <a:lstStyle/>
          <a:p>
            <a:pPr>
              <a:defRPr/>
            </a:pPr>
            <a:fld id="{49F750CE-16DB-43EC-9B1D-4182EE09D7C4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543800" cy="685800"/>
          </a:xfrm>
        </p:spPr>
        <p:txBody>
          <a:bodyPr/>
          <a:lstStyle/>
          <a:p>
            <a:r>
              <a:rPr lang="en-US" sz="3200" dirty="0" err="1"/>
              <a:t>Intelliviz</a:t>
            </a:r>
            <a:r>
              <a:rPr lang="en-US" sz="3200" dirty="0"/>
              <a:t> Development Process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198" y="2286000"/>
            <a:ext cx="4495802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Manually Cross-Checked  Diagnoses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447800"/>
            <a:ext cx="4495800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Developed Baseline Data </a:t>
            </a:r>
            <a:r>
              <a:rPr lang="en-US" sz="2200" dirty="0" err="1">
                <a:latin typeface="Calibri" pitchFamily="34" charset="0"/>
                <a:cs typeface="Calibri" pitchFamily="34" charset="0"/>
              </a:rPr>
              <a:t>Viz</a:t>
            </a:r>
            <a:r>
              <a:rPr lang="en-US" sz="2200" dirty="0">
                <a:latin typeface="Calibri" pitchFamily="34" charset="0"/>
                <a:cs typeface="Calibri" pitchFamily="34" charset="0"/>
              </a:rPr>
              <a:t> Software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81198" y="3124200"/>
            <a:ext cx="4495802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Identified Cross-Checking </a:t>
            </a:r>
          </a:p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Strategies and Heuristics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801" y="5410200"/>
            <a:ext cx="335279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Developed  Intelligent Diagnostic Assistance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81200" y="4419600"/>
            <a:ext cx="4495800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Enhanced Analyses and Visualizations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2971800" y="1905000"/>
            <a:ext cx="0" cy="381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3505199" y="2743200"/>
            <a:ext cx="0" cy="381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3505199" y="3962400"/>
            <a:ext cx="0" cy="381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3505200" y="4953000"/>
            <a:ext cx="0" cy="381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>
            <a:off x="6553200" y="2514600"/>
            <a:ext cx="6096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7162800" y="2514600"/>
            <a:ext cx="0" cy="2209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6629400" y="4724400"/>
            <a:ext cx="5334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5" y="1400633"/>
            <a:ext cx="6791325" cy="5304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DCD70A-BFD1-43CD-9270-F377F1F827EE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848600" cy="685800"/>
          </a:xfrm>
        </p:spPr>
        <p:txBody>
          <a:bodyPr/>
          <a:lstStyle/>
          <a:p>
            <a:r>
              <a:rPr lang="en-US" sz="3200" dirty="0" err="1"/>
              <a:t>DxC</a:t>
            </a:r>
            <a:r>
              <a:rPr lang="en-US" sz="3200" dirty="0"/>
              <a:t>: Exp #824 Diagnoses, Symptom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62800" y="3733800"/>
            <a:ext cx="1752600" cy="338554"/>
          </a:xfrm>
          <a:prstGeom prst="rect">
            <a:avLst/>
          </a:prstGeom>
          <a:solidFill>
            <a:srgbClr val="FFE1E1"/>
          </a:solidFill>
          <a:ln>
            <a:solidFill>
              <a:srgbClr val="0000FF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latin typeface="+mn-lt"/>
              </a:rPr>
              <a:t>Auto </a:t>
            </a:r>
            <a:r>
              <a:rPr lang="en-US" sz="1600" dirty="0" err="1">
                <a:latin typeface="+mn-lt"/>
              </a:rPr>
              <a:t>Dx</a:t>
            </a:r>
            <a:r>
              <a:rPr lang="en-US" sz="1600" dirty="0">
                <a:latin typeface="+mn-lt"/>
              </a:rPr>
              <a:t> = Fan</a:t>
            </a:r>
          </a:p>
        </p:txBody>
      </p:sp>
      <p:cxnSp>
        <p:nvCxnSpPr>
          <p:cNvPr id="11" name="Straight Connector 10"/>
          <p:cNvCxnSpPr>
            <a:endCxn id="15" idx="3"/>
          </p:cNvCxnSpPr>
          <p:nvPr/>
        </p:nvCxnSpPr>
        <p:spPr bwMode="auto">
          <a:xfrm flipV="1">
            <a:off x="6019800" y="4053117"/>
            <a:ext cx="1143000" cy="112848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Rectangle 16"/>
          <p:cNvSpPr/>
          <p:nvPr/>
        </p:nvSpPr>
        <p:spPr bwMode="auto">
          <a:xfrm>
            <a:off x="6172200" y="5181600"/>
            <a:ext cx="533400" cy="4572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62800" y="4343400"/>
            <a:ext cx="1752600" cy="584775"/>
          </a:xfrm>
          <a:prstGeom prst="rect">
            <a:avLst/>
          </a:prstGeom>
          <a:solidFill>
            <a:srgbClr val="FBFBA3"/>
          </a:solidFill>
          <a:ln>
            <a:solidFill>
              <a:srgbClr val="0000FF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latin typeface="+mn-lt"/>
              </a:rPr>
              <a:t>Alt </a:t>
            </a:r>
            <a:r>
              <a:rPr lang="en-US" sz="1600" dirty="0" err="1">
                <a:latin typeface="+mn-lt"/>
              </a:rPr>
              <a:t>Dx</a:t>
            </a:r>
            <a:r>
              <a:rPr lang="en-US" sz="1600" dirty="0">
                <a:latin typeface="+mn-lt"/>
              </a:rPr>
              <a:t> = Fan Speed Sensor</a:t>
            </a:r>
          </a:p>
        </p:txBody>
      </p:sp>
      <p:cxnSp>
        <p:nvCxnSpPr>
          <p:cNvPr id="22" name="Straight Connector 21"/>
          <p:cNvCxnSpPr>
            <a:stCxn id="17" idx="3"/>
            <a:endCxn id="20" idx="1"/>
          </p:cNvCxnSpPr>
          <p:nvPr/>
        </p:nvCxnSpPr>
        <p:spPr bwMode="auto">
          <a:xfrm flipV="1">
            <a:off x="6705600" y="4635788"/>
            <a:ext cx="457200" cy="77441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1676400" y="4191000"/>
            <a:ext cx="1752600" cy="338554"/>
          </a:xfrm>
          <a:prstGeom prst="rect">
            <a:avLst/>
          </a:prstGeom>
          <a:solidFill>
            <a:srgbClr val="FBFBA3"/>
          </a:solidFill>
          <a:ln>
            <a:solidFill>
              <a:srgbClr val="0000FF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latin typeface="+mn-lt"/>
              </a:rPr>
              <a:t>Alt </a:t>
            </a:r>
            <a:r>
              <a:rPr lang="en-US" sz="1600" dirty="0" err="1">
                <a:latin typeface="+mn-lt"/>
              </a:rPr>
              <a:t>Dx</a:t>
            </a:r>
            <a:r>
              <a:rPr lang="en-US" sz="1600" dirty="0">
                <a:latin typeface="+mn-lt"/>
              </a:rPr>
              <a:t> = Relay</a:t>
            </a:r>
          </a:p>
        </p:txBody>
      </p:sp>
      <p:cxnSp>
        <p:nvCxnSpPr>
          <p:cNvPr id="27" name="Straight Connector 26"/>
          <p:cNvCxnSpPr>
            <a:stCxn id="26" idx="3"/>
            <a:endCxn id="28" idx="1"/>
          </p:cNvCxnSpPr>
          <p:nvPr/>
        </p:nvCxnSpPr>
        <p:spPr bwMode="auto">
          <a:xfrm>
            <a:off x="3429000" y="4360277"/>
            <a:ext cx="990600" cy="745123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Rectangle 27"/>
          <p:cNvSpPr/>
          <p:nvPr/>
        </p:nvSpPr>
        <p:spPr bwMode="auto">
          <a:xfrm>
            <a:off x="4419600" y="4876800"/>
            <a:ext cx="533400" cy="4572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4953000"/>
            <a:ext cx="1847850" cy="1371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711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43000"/>
            <a:ext cx="2028825" cy="1095375"/>
          </a:xfrm>
          <a:prstGeom prst="rect">
            <a:avLst/>
          </a:prstGeom>
          <a:solidFill>
            <a:srgbClr val="FBFBA3"/>
          </a:solidFill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711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7400" y="1143000"/>
            <a:ext cx="1971675" cy="11049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38" name="Straight Connector 37"/>
          <p:cNvCxnSpPr/>
          <p:nvPr/>
        </p:nvCxnSpPr>
        <p:spPr bwMode="auto">
          <a:xfrm>
            <a:off x="1143000" y="1905000"/>
            <a:ext cx="0" cy="10668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3048000" y="1905000"/>
            <a:ext cx="533400" cy="10668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17" idx="3"/>
            <a:endCxn id="47110" idx="1"/>
          </p:cNvCxnSpPr>
          <p:nvPr/>
        </p:nvCxnSpPr>
        <p:spPr bwMode="auto">
          <a:xfrm>
            <a:off x="6705600" y="5410200"/>
            <a:ext cx="381000" cy="2286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Oval 13"/>
          <p:cNvSpPr/>
          <p:nvPr/>
        </p:nvSpPr>
        <p:spPr bwMode="auto">
          <a:xfrm>
            <a:off x="5334000" y="5181600"/>
            <a:ext cx="8382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pic>
        <p:nvPicPr>
          <p:cNvPr id="4711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" y="4648200"/>
            <a:ext cx="33718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AC079B-6CF7-49B2-87F4-8DBACE7B2289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543800" cy="762000"/>
          </a:xfrm>
        </p:spPr>
        <p:txBody>
          <a:bodyPr/>
          <a:lstStyle/>
          <a:p>
            <a:pPr eaLnBrk="1" hangingPunct="1"/>
            <a:r>
              <a:rPr lang="en-US" sz="3200" dirty="0"/>
              <a:t>Initial Time-Oriented Data Display</a:t>
            </a:r>
          </a:p>
        </p:txBody>
      </p:sp>
      <p:sp>
        <p:nvSpPr>
          <p:cNvPr id="1331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17" name="Rectangle 10"/>
          <p:cNvSpPr>
            <a:spLocks noChangeArrowheads="1"/>
          </p:cNvSpPr>
          <p:nvPr/>
        </p:nvSpPr>
        <p:spPr bwMode="auto">
          <a:xfrm>
            <a:off x="0" y="3324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100">
                <a:ea typeface="Times New Roman" pitchFamily="18" charset="0"/>
                <a:cs typeface="Courier New" pitchFamily="49" charset="0"/>
              </a:rPr>
              <a:t>  </a:t>
            </a:r>
            <a:endParaRPr lang="en-US">
              <a:ea typeface="Times New Roman" pitchFamily="18" charset="0"/>
              <a:cs typeface="Courier New" pitchFamily="49" charset="0"/>
            </a:endParaRPr>
          </a:p>
        </p:txBody>
      </p:sp>
      <p:pic>
        <p:nvPicPr>
          <p:cNvPr id="133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" y="1371600"/>
            <a:ext cx="9115425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DCD70A-BFD1-43CD-9270-F377F1F827EE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848600" cy="685800"/>
          </a:xfrm>
        </p:spPr>
        <p:txBody>
          <a:bodyPr/>
          <a:lstStyle/>
          <a:p>
            <a:r>
              <a:rPr lang="en-US" sz="3200" dirty="0" err="1"/>
              <a:t>DxC</a:t>
            </a:r>
            <a:r>
              <a:rPr lang="en-US" sz="3200" dirty="0"/>
              <a:t>: Cross-Checking Heuristics 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460480"/>
            <a:ext cx="83820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itchFamily="34" charset="0"/>
                <a:cs typeface="Calibri" pitchFamily="34" charset="0"/>
              </a:rPr>
              <a:t>Prioritize diagnoses and cross-checking</a:t>
            </a:r>
          </a:p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itchFamily="34" charset="0"/>
                <a:cs typeface="Calibri" pitchFamily="34" charset="0"/>
              </a:rPr>
              <a:t>Identify symptoms underlying diagnosis</a:t>
            </a:r>
          </a:p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itchFamily="34" charset="0"/>
                <a:cs typeface="Calibri" pitchFamily="34" charset="0"/>
              </a:rPr>
              <a:t>Assess plausibility of symptoms</a:t>
            </a:r>
          </a:p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itchFamily="34" charset="0"/>
                <a:cs typeface="Calibri" pitchFamily="34" charset="0"/>
              </a:rPr>
              <a:t>Recognize sensor reading signatures.</a:t>
            </a:r>
          </a:p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itchFamily="34" charset="0"/>
                <a:cs typeface="Calibri" pitchFamily="34" charset="0"/>
              </a:rPr>
              <a:t>Understand the reasoning behind the original diagnosis.</a:t>
            </a:r>
          </a:p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itchFamily="34" charset="0"/>
                <a:cs typeface="Calibri" pitchFamily="34" charset="0"/>
              </a:rPr>
              <a:t>Hypothesize and evaluate alternate diagnoses.</a:t>
            </a:r>
          </a:p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itchFamily="34" charset="0"/>
                <a:cs typeface="Calibri" pitchFamily="34" charset="0"/>
              </a:rPr>
              <a:t>Understand the overall pattern of problems and events.</a:t>
            </a:r>
          </a:p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itchFamily="34" charset="0"/>
                <a:cs typeface="Calibri" pitchFamily="34" charset="0"/>
              </a:rPr>
              <a:t>Look for abrupt changes</a:t>
            </a:r>
          </a:p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itchFamily="34" charset="0"/>
                <a:cs typeface="Calibri" pitchFamily="34" charset="0"/>
              </a:rPr>
              <a:t>Consider earlier events if necessary.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DCD70A-BFD1-43CD-9270-F377F1F827EE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153400" cy="685800"/>
          </a:xfrm>
        </p:spPr>
        <p:txBody>
          <a:bodyPr/>
          <a:lstStyle/>
          <a:p>
            <a:r>
              <a:rPr lang="en-US" sz="3200" dirty="0" err="1"/>
              <a:t>DxC</a:t>
            </a:r>
            <a:r>
              <a:rPr lang="en-US" sz="3200" dirty="0"/>
              <a:t>: Cross-Checking Heuristics (2)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8382000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lvl="0" indent="-457200">
              <a:spcBef>
                <a:spcPts val="1200"/>
              </a:spcBef>
              <a:buFont typeface="+mj-lt"/>
              <a:buAutoNum type="arabicPeriod" startAt="10"/>
            </a:pPr>
            <a:r>
              <a:rPr lang="en-US" dirty="0">
                <a:latin typeface="Calibri" pitchFamily="34" charset="0"/>
                <a:cs typeface="Calibri" pitchFamily="34" charset="0"/>
              </a:rPr>
              <a:t>Search for components that might cause a component to misbehave.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10"/>
            </a:pPr>
            <a:r>
              <a:rPr lang="en-US" dirty="0">
                <a:latin typeface="Calibri" pitchFamily="34" charset="0"/>
                <a:cs typeface="Calibri" pitchFamily="34" charset="0"/>
              </a:rPr>
              <a:t>Search for possible causes that are near the symptoms.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10"/>
            </a:pPr>
            <a:r>
              <a:rPr lang="en-US" dirty="0">
                <a:latin typeface="Calibri" pitchFamily="34" charset="0"/>
                <a:cs typeface="Calibri" pitchFamily="34" charset="0"/>
              </a:rPr>
              <a:t>Check other sensor data for consistency with candidate fault.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10"/>
            </a:pPr>
            <a:r>
              <a:rPr lang="en-US" dirty="0">
                <a:latin typeface="Calibri" pitchFamily="34" charset="0"/>
                <a:cs typeface="Calibri" pitchFamily="34" charset="0"/>
              </a:rPr>
              <a:t>When explaining symptoms, consider specific failure modes.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10"/>
            </a:pPr>
            <a:r>
              <a:rPr lang="en-US" dirty="0">
                <a:latin typeface="Calibri" pitchFamily="34" charset="0"/>
                <a:cs typeface="Calibri" pitchFamily="34" charset="0"/>
              </a:rPr>
              <a:t>Divide and conquer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10"/>
            </a:pPr>
            <a:r>
              <a:rPr lang="en-US" dirty="0">
                <a:latin typeface="Calibri" pitchFamily="34" charset="0"/>
                <a:cs typeface="Calibri" pitchFamily="34" charset="0"/>
              </a:rPr>
              <a:t>Compare component’s behavior with reference values and relationships.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10"/>
            </a:pPr>
            <a:r>
              <a:rPr lang="en-US" dirty="0">
                <a:latin typeface="Calibri" pitchFamily="34" charset="0"/>
                <a:cs typeface="Calibri" pitchFamily="34" charset="0"/>
              </a:rPr>
              <a:t>Compare component’s behavior with a similar component’s.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 startAt="10"/>
            </a:pPr>
            <a:r>
              <a:rPr lang="en-US" dirty="0">
                <a:latin typeface="Calibri" pitchFamily="34" charset="0"/>
                <a:cs typeface="Calibri" pitchFamily="34" charset="0"/>
              </a:rPr>
              <a:t>Exploit physical constraints.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DCD70A-BFD1-43CD-9270-F377F1F827EE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848600" cy="685800"/>
          </a:xfrm>
        </p:spPr>
        <p:txBody>
          <a:bodyPr/>
          <a:lstStyle/>
          <a:p>
            <a:r>
              <a:rPr lang="en-US" sz="3200" dirty="0" err="1"/>
              <a:t>DxC</a:t>
            </a:r>
            <a:r>
              <a:rPr lang="en-US" sz="3200" dirty="0"/>
              <a:t>: Interactive Analysis, Visualization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609600" y="1447800"/>
            <a:ext cx="3200400" cy="423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rgbClr val="0000FF"/>
                </a:solidFill>
                <a:latin typeface="Arial" charset="0"/>
              </a:rPr>
              <a:t>Automated Data Change Detection </a:t>
            </a:r>
            <a:br>
              <a:rPr lang="en-US" dirty="0">
                <a:solidFill>
                  <a:srgbClr val="0000FF"/>
                </a:solidFill>
                <a:latin typeface="Arial" charset="0"/>
              </a:rPr>
            </a:br>
            <a:endParaRPr lang="en-US" dirty="0">
              <a:solidFill>
                <a:srgbClr val="0000FF"/>
              </a:solidFill>
              <a:latin typeface="Arial" charset="0"/>
            </a:endParaRPr>
          </a:p>
          <a:p>
            <a:pPr algn="r">
              <a:spcBef>
                <a:spcPts val="0"/>
              </a:spcBef>
            </a:pPr>
            <a:r>
              <a:rPr lang="en-US" dirty="0">
                <a:solidFill>
                  <a:srgbClr val="0000FF"/>
                </a:solidFill>
                <a:latin typeface="Arial" charset="0"/>
              </a:rPr>
              <a:t>Filter Data By:</a:t>
            </a:r>
          </a:p>
          <a:p>
            <a:pPr algn="r">
              <a:spcBef>
                <a:spcPts val="0"/>
              </a:spcBef>
            </a:pPr>
            <a:endParaRPr lang="en-US" dirty="0">
              <a:solidFill>
                <a:srgbClr val="0000FF"/>
              </a:solidFill>
              <a:latin typeface="Arial" charset="0"/>
            </a:endParaRPr>
          </a:p>
          <a:p>
            <a:pPr algn="r"/>
            <a:endParaRPr lang="en-US" dirty="0">
              <a:solidFill>
                <a:srgbClr val="0000FF"/>
              </a:solidFill>
              <a:latin typeface="Arial" charset="0"/>
            </a:endParaRPr>
          </a:p>
          <a:p>
            <a:pPr algn="r"/>
            <a:endParaRPr lang="en-US" dirty="0">
              <a:solidFill>
                <a:srgbClr val="0000FF"/>
              </a:solidFill>
              <a:latin typeface="Arial" charset="0"/>
            </a:endParaRPr>
          </a:p>
          <a:p>
            <a:pPr algn="r"/>
            <a:endParaRPr lang="en-US" dirty="0">
              <a:solidFill>
                <a:srgbClr val="0000FF"/>
              </a:solidFill>
              <a:latin typeface="Arial" charset="0"/>
            </a:endParaRPr>
          </a:p>
          <a:p>
            <a:pPr algn="r"/>
            <a:endParaRPr lang="en-US" dirty="0">
              <a:solidFill>
                <a:srgbClr val="0000FF"/>
              </a:solidFill>
              <a:latin typeface="Arial" charset="0"/>
            </a:endParaRPr>
          </a:p>
          <a:p>
            <a:pPr algn="r">
              <a:spcBef>
                <a:spcPts val="600"/>
              </a:spcBef>
            </a:pPr>
            <a:r>
              <a:rPr lang="en-US" dirty="0">
                <a:solidFill>
                  <a:srgbClr val="0000FF"/>
                </a:solidFill>
                <a:latin typeface="Arial" charset="0"/>
              </a:rPr>
              <a:t>Color-coded schematic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886200" y="1447800"/>
            <a:ext cx="4953000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+mj-lt"/>
              </a:rPr>
              <a:t>Detect and highlight abrupt changes in value, slope, variation</a:t>
            </a:r>
          </a:p>
          <a:p>
            <a:r>
              <a:rPr lang="en-US" dirty="0">
                <a:latin typeface="+mj-lt"/>
              </a:rPr>
              <a:t> </a:t>
            </a:r>
          </a:p>
          <a:p>
            <a:r>
              <a:rPr lang="en-US" dirty="0">
                <a:latin typeface="+mj-lt"/>
              </a:rPr>
              <a:t>Change in value, slope, variation</a:t>
            </a:r>
          </a:p>
          <a:p>
            <a:pPr indent="-457200">
              <a:spcBef>
                <a:spcPts val="1200"/>
              </a:spcBef>
            </a:pPr>
            <a:r>
              <a:rPr lang="en-US" dirty="0">
                <a:latin typeface="+mj-lt"/>
              </a:rPr>
              <a:t>Location w/</a:t>
            </a:r>
            <a:r>
              <a:rPr lang="en-US" dirty="0" err="1">
                <a:latin typeface="+mj-lt"/>
              </a:rPr>
              <a:t>rt</a:t>
            </a:r>
            <a:r>
              <a:rPr lang="en-US" dirty="0">
                <a:latin typeface="+mj-lt"/>
              </a:rPr>
              <a:t> selected component (upstream, downstream, sibling, cousin)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+mj-lt"/>
              </a:rPr>
              <a:t>User-specified distance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+mj-lt"/>
              </a:rPr>
              <a:t>Sensor type: current, voltage, etc.</a:t>
            </a:r>
          </a:p>
          <a:p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Shows spatial patterns of sensors that satisfy filter criteria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066800"/>
            <a:ext cx="7924800" cy="6414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B780CA-9816-4F33-9B90-609A83C5D47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543800" cy="762000"/>
          </a:xfrm>
        </p:spPr>
        <p:txBody>
          <a:bodyPr/>
          <a:lstStyle/>
          <a:p>
            <a:pPr eaLnBrk="1" hangingPunct="1"/>
            <a:r>
              <a:rPr lang="en-US" sz="3200" dirty="0"/>
              <a:t>Automated Change Detection</a:t>
            </a:r>
          </a:p>
        </p:txBody>
      </p:sp>
      <p:sp>
        <p:nvSpPr>
          <p:cNvPr id="1229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294" name="Rectangle 10"/>
          <p:cNvSpPr>
            <a:spLocks noChangeArrowheads="1"/>
          </p:cNvSpPr>
          <p:nvPr/>
        </p:nvSpPr>
        <p:spPr bwMode="auto">
          <a:xfrm>
            <a:off x="0" y="3324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100">
                <a:ea typeface="Times New Roman" pitchFamily="18" charset="0"/>
                <a:cs typeface="Courier New" pitchFamily="49" charset="0"/>
              </a:rPr>
              <a:t>  </a:t>
            </a:r>
            <a:endParaRPr lang="en-US">
              <a:ea typeface="Times New Roman" pitchFamily="18" charset="0"/>
              <a:cs typeface="Courier New" pitchFamily="49" charset="0"/>
            </a:endParaRPr>
          </a:p>
        </p:txBody>
      </p:sp>
      <p:cxnSp>
        <p:nvCxnSpPr>
          <p:cNvPr id="12295" name="Straight Connector 10"/>
          <p:cNvCxnSpPr>
            <a:cxnSpLocks noChangeShapeType="1"/>
          </p:cNvCxnSpPr>
          <p:nvPr/>
        </p:nvCxnSpPr>
        <p:spPr bwMode="auto">
          <a:xfrm flipV="1">
            <a:off x="3810000" y="3429000"/>
            <a:ext cx="1371600" cy="106680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12" name="TextBox 11"/>
          <p:cNvSpPr txBox="1"/>
          <p:nvPr/>
        </p:nvSpPr>
        <p:spPr>
          <a:xfrm>
            <a:off x="5029200" y="3048000"/>
            <a:ext cx="3079750" cy="338138"/>
          </a:xfrm>
          <a:prstGeom prst="rect">
            <a:avLst/>
          </a:prstGeom>
          <a:solidFill>
            <a:srgbClr val="FBFBA3"/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+mn-lt"/>
              </a:rPr>
              <a:t>Automatically detected changes</a:t>
            </a:r>
          </a:p>
        </p:txBody>
      </p:sp>
      <p:cxnSp>
        <p:nvCxnSpPr>
          <p:cNvPr id="12297" name="Straight Connector 14"/>
          <p:cNvCxnSpPr>
            <a:cxnSpLocks noChangeShapeType="1"/>
          </p:cNvCxnSpPr>
          <p:nvPr/>
        </p:nvCxnSpPr>
        <p:spPr bwMode="auto">
          <a:xfrm flipH="1" flipV="1">
            <a:off x="5562600" y="3429000"/>
            <a:ext cx="2057400" cy="121920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20" name="TextBox 19"/>
          <p:cNvSpPr txBox="1"/>
          <p:nvPr/>
        </p:nvSpPr>
        <p:spPr>
          <a:xfrm>
            <a:off x="5257800" y="2100263"/>
            <a:ext cx="2852738" cy="338137"/>
          </a:xfrm>
          <a:prstGeom prst="rect">
            <a:avLst/>
          </a:prstGeom>
          <a:solidFill>
            <a:srgbClr val="FBFBA3"/>
          </a:solidFill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+mn-lt"/>
              </a:rPr>
              <a:t>Sensor selected in schematic</a:t>
            </a:r>
          </a:p>
        </p:txBody>
      </p:sp>
      <p:cxnSp>
        <p:nvCxnSpPr>
          <p:cNvPr id="12299" name="Straight Connector 20"/>
          <p:cNvCxnSpPr>
            <a:cxnSpLocks noChangeShapeType="1"/>
          </p:cNvCxnSpPr>
          <p:nvPr/>
        </p:nvCxnSpPr>
        <p:spPr bwMode="auto">
          <a:xfrm flipV="1">
            <a:off x="3962400" y="2286000"/>
            <a:ext cx="1295400" cy="22860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23A98D-B580-4FAD-9AD4-9BCD3C063F44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543800" cy="762000"/>
          </a:xfrm>
        </p:spPr>
        <p:txBody>
          <a:bodyPr/>
          <a:lstStyle/>
          <a:p>
            <a:pPr eaLnBrk="1" hangingPunct="1"/>
            <a:r>
              <a:rPr lang="en-US" sz="3200" dirty="0"/>
              <a:t>ADAPT Interactive Schematic Display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PM/IDE - Planning Model </a:t>
            </a:r>
            <a:br>
              <a:rPr lang="en-US" dirty="0"/>
            </a:br>
            <a:r>
              <a:rPr lang="en-US" dirty="0"/>
              <a:t>Integrated Development Environment</a:t>
            </a:r>
          </a:p>
        </p:txBody>
      </p:sp>
      <p:sp>
        <p:nvSpPr>
          <p:cNvPr id="819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819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95400"/>
            <a:ext cx="1981200" cy="606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Rectangle 10"/>
          <p:cNvSpPr>
            <a:spLocks noChangeArrowheads="1"/>
          </p:cNvSpPr>
          <p:nvPr/>
        </p:nvSpPr>
        <p:spPr bwMode="auto">
          <a:xfrm>
            <a:off x="0" y="3324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100">
                <a:ea typeface="Times New Roman" pitchFamily="18" charset="0"/>
                <a:cs typeface="Courier New" pitchFamily="49" charset="0"/>
              </a:rPr>
              <a:t>  </a:t>
            </a:r>
            <a:endParaRPr lang="en-US">
              <a:ea typeface="Times New Roman" pitchFamily="18" charset="0"/>
              <a:cs typeface="Courier New" pitchFamily="49" charset="0"/>
            </a:endParaRPr>
          </a:p>
        </p:txBody>
      </p:sp>
      <p:pic>
        <p:nvPicPr>
          <p:cNvPr id="820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1279525"/>
            <a:ext cx="7162800" cy="634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201" name="Straight Connector 12"/>
          <p:cNvCxnSpPr>
            <a:cxnSpLocks noChangeShapeType="1"/>
          </p:cNvCxnSpPr>
          <p:nvPr/>
        </p:nvCxnSpPr>
        <p:spPr bwMode="auto">
          <a:xfrm flipV="1">
            <a:off x="3810000" y="2209800"/>
            <a:ext cx="685800" cy="45720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14" name="TextBox 13"/>
          <p:cNvSpPr txBox="1"/>
          <p:nvPr/>
        </p:nvSpPr>
        <p:spPr>
          <a:xfrm>
            <a:off x="4495800" y="1676400"/>
            <a:ext cx="3079750" cy="584200"/>
          </a:xfrm>
          <a:prstGeom prst="rect">
            <a:avLst/>
          </a:prstGeom>
          <a:solidFill>
            <a:srgbClr val="FBFBA3"/>
          </a:solidFill>
          <a:ln>
            <a:solidFill>
              <a:srgbClr val="0000FF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latin typeface="+mn-lt"/>
              </a:rPr>
              <a:t>Color-coding highlights selected components and sensors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38400" y="1828800"/>
            <a:ext cx="1752600" cy="584200"/>
          </a:xfrm>
          <a:prstGeom prst="rect">
            <a:avLst/>
          </a:prstGeom>
          <a:solidFill>
            <a:srgbClr val="FBFBA3"/>
          </a:solidFill>
          <a:ln>
            <a:solidFill>
              <a:srgbClr val="0000FF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latin typeface="+mn-lt"/>
              </a:rPr>
              <a:t>Sensor selection criteria</a:t>
            </a:r>
          </a:p>
        </p:txBody>
      </p:sp>
      <p:cxnSp>
        <p:nvCxnSpPr>
          <p:cNvPr id="8204" name="Straight Connector 18"/>
          <p:cNvCxnSpPr>
            <a:cxnSpLocks noChangeShapeType="1"/>
            <a:endCxn id="18" idx="1"/>
          </p:cNvCxnSpPr>
          <p:nvPr/>
        </p:nvCxnSpPr>
        <p:spPr bwMode="auto">
          <a:xfrm flipV="1">
            <a:off x="1905000" y="2120900"/>
            <a:ext cx="533400" cy="24130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9E00E-5757-4BF7-A7FF-D8909CD79026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pPr eaLnBrk="1" hangingPunct="1"/>
            <a:r>
              <a:rPr lang="en-US" sz="3200" dirty="0"/>
              <a:t>Intelligent Data Visualization Assistant</a:t>
            </a:r>
            <a:endParaRPr lang="en-US" sz="2400" dirty="0"/>
          </a:p>
        </p:txBody>
      </p:sp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3581400" y="3124200"/>
            <a:ext cx="1676400" cy="1066800"/>
          </a:xfrm>
          <a:prstGeom prst="rect">
            <a:avLst/>
          </a:prstGeom>
          <a:solidFill>
            <a:srgbClr val="F2F2F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800">
                <a:latin typeface="Arial" charset="0"/>
                <a:ea typeface="Times New Roman" pitchFamily="18" charset="0"/>
                <a:cs typeface="Arial" charset="0"/>
              </a:rPr>
              <a:t>Hypotheses, Data Patterns, Rationale</a:t>
            </a:r>
            <a:endParaRPr lang="en-US" sz="1800">
              <a:ea typeface="Times New Roman" pitchFamily="18" charset="0"/>
              <a:cs typeface="Arial" charset="0"/>
            </a:endParaRPr>
          </a:p>
        </p:txBody>
      </p:sp>
      <p:grpSp>
        <p:nvGrpSpPr>
          <p:cNvPr id="2" name="Group 40"/>
          <p:cNvGrpSpPr/>
          <p:nvPr/>
        </p:nvGrpSpPr>
        <p:grpSpPr>
          <a:xfrm>
            <a:off x="1371600" y="3048000"/>
            <a:ext cx="1524000" cy="1219200"/>
            <a:chOff x="914400" y="2971800"/>
            <a:chExt cx="1524000" cy="1219200"/>
          </a:xfrm>
          <a:solidFill>
            <a:srgbClr val="FBFBA3"/>
          </a:solidFill>
        </p:grpSpPr>
        <p:sp>
          <p:nvSpPr>
            <p:cNvPr id="29" name="Oval 28"/>
            <p:cNvSpPr/>
            <p:nvPr/>
          </p:nvSpPr>
          <p:spPr bwMode="auto">
            <a:xfrm>
              <a:off x="914400" y="2971800"/>
              <a:ext cx="1524000" cy="121920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0664" name="Text Box 8"/>
            <p:cNvSpPr txBox="1">
              <a:spLocks noChangeArrowheads="1"/>
            </p:cNvSpPr>
            <p:nvPr/>
          </p:nvSpPr>
          <p:spPr bwMode="auto">
            <a:xfrm>
              <a:off x="1066800" y="3200400"/>
              <a:ext cx="12192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en-US" sz="18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Pattern Detection</a:t>
              </a:r>
              <a:endParaRPr lang="en-US" sz="1800" dirty="0"/>
            </a:p>
          </p:txBody>
        </p:sp>
      </p:grpSp>
      <p:sp>
        <p:nvSpPr>
          <p:cNvPr id="9222" name="Text Box 1"/>
          <p:cNvSpPr txBox="1">
            <a:spLocks noChangeArrowheads="1"/>
          </p:cNvSpPr>
          <p:nvPr/>
        </p:nvSpPr>
        <p:spPr bwMode="auto">
          <a:xfrm>
            <a:off x="4800600" y="4867275"/>
            <a:ext cx="1905000" cy="647700"/>
          </a:xfrm>
          <a:prstGeom prst="rect">
            <a:avLst/>
          </a:prstGeom>
          <a:solidFill>
            <a:srgbClr val="F2F2F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latin typeface="Arial" charset="0"/>
                <a:ea typeface="Times New Roman" pitchFamily="18" charset="0"/>
                <a:cs typeface="Arial" charset="0"/>
              </a:rPr>
              <a:t>Spatial-Temporal Data Displays</a:t>
            </a:r>
            <a:endParaRPr lang="en-US" sz="1800">
              <a:ea typeface="Times New Roman" pitchFamily="18" charset="0"/>
              <a:cs typeface="Arial" charset="0"/>
            </a:endParaRPr>
          </a:p>
        </p:txBody>
      </p:sp>
      <p:sp>
        <p:nvSpPr>
          <p:cNvPr id="9223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24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br>
              <a:rPr lang="en-US"/>
            </a:br>
            <a:endParaRPr lang="en-US"/>
          </a:p>
          <a:p>
            <a:endParaRPr lang="en-US"/>
          </a:p>
        </p:txBody>
      </p:sp>
      <p:sp>
        <p:nvSpPr>
          <p:cNvPr id="9225" name="Rectangle 1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  <a:p>
            <a:endParaRPr lang="en-US"/>
          </a:p>
        </p:txBody>
      </p:sp>
      <p:sp>
        <p:nvSpPr>
          <p:cNvPr id="9226" name="Rectangle 1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900"/>
          </a:p>
          <a:p>
            <a:r>
              <a:rPr lang="en-US"/>
              <a:t>	</a:t>
            </a:r>
          </a:p>
          <a:p>
            <a:endParaRPr lang="en-US"/>
          </a:p>
        </p:txBody>
      </p:sp>
      <p:sp>
        <p:nvSpPr>
          <p:cNvPr id="9227" name="Rectangle 24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2209800" y="1752600"/>
            <a:ext cx="16002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Sensor Data</a:t>
            </a:r>
            <a:endParaRPr lang="en-US" sz="2000" dirty="0"/>
          </a:p>
        </p:txBody>
      </p:sp>
      <p:sp>
        <p:nvSpPr>
          <p:cNvPr id="44" name="Down Arrow 43"/>
          <p:cNvSpPr/>
          <p:nvPr/>
        </p:nvSpPr>
        <p:spPr bwMode="auto">
          <a:xfrm>
            <a:off x="2209800" y="2362200"/>
            <a:ext cx="304800" cy="533400"/>
          </a:xfrm>
          <a:prstGeom prst="downArrow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3" name="Group 61"/>
          <p:cNvGrpSpPr/>
          <p:nvPr/>
        </p:nvGrpSpPr>
        <p:grpSpPr>
          <a:xfrm>
            <a:off x="5867400" y="3191470"/>
            <a:ext cx="1676400" cy="990600"/>
            <a:chOff x="5562600" y="1600200"/>
            <a:chExt cx="1676400" cy="990600"/>
          </a:xfrm>
          <a:solidFill>
            <a:srgbClr val="FBFBA3"/>
          </a:solidFill>
        </p:grpSpPr>
        <p:sp>
          <p:nvSpPr>
            <p:cNvPr id="48" name="Oval 47"/>
            <p:cNvSpPr/>
            <p:nvPr/>
          </p:nvSpPr>
          <p:spPr bwMode="auto">
            <a:xfrm>
              <a:off x="5562600" y="1600200"/>
              <a:ext cx="1676400" cy="85725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9" name="Text Box 8"/>
            <p:cNvSpPr txBox="1">
              <a:spLocks noChangeArrowheads="1"/>
            </p:cNvSpPr>
            <p:nvPr/>
          </p:nvSpPr>
          <p:spPr bwMode="auto">
            <a:xfrm>
              <a:off x="5562600" y="1676400"/>
              <a:ext cx="152400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en-US" sz="1800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Data Visualization</a:t>
              </a:r>
              <a:endParaRPr lang="en-US" sz="1800" dirty="0"/>
            </a:p>
          </p:txBody>
        </p:sp>
      </p:grpSp>
      <p:sp>
        <p:nvSpPr>
          <p:cNvPr id="57" name="Right Arrow 56"/>
          <p:cNvSpPr/>
          <p:nvPr/>
        </p:nvSpPr>
        <p:spPr bwMode="auto">
          <a:xfrm>
            <a:off x="3048000" y="3505200"/>
            <a:ext cx="381000" cy="304800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8" name="Text Box 6"/>
          <p:cNvSpPr txBox="1">
            <a:spLocks noChangeArrowheads="1"/>
          </p:cNvSpPr>
          <p:nvPr/>
        </p:nvSpPr>
        <p:spPr bwMode="auto">
          <a:xfrm>
            <a:off x="838200" y="1752600"/>
            <a:ext cx="11430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Context</a:t>
            </a:r>
            <a:endParaRPr lang="en-US" sz="2000" dirty="0"/>
          </a:p>
        </p:txBody>
      </p:sp>
      <p:sp>
        <p:nvSpPr>
          <p:cNvPr id="9233" name="Text Box 1"/>
          <p:cNvSpPr txBox="1">
            <a:spLocks noChangeArrowheads="1"/>
          </p:cNvSpPr>
          <p:nvPr/>
        </p:nvSpPr>
        <p:spPr bwMode="auto">
          <a:xfrm>
            <a:off x="6858000" y="4867275"/>
            <a:ext cx="1219200" cy="647700"/>
          </a:xfrm>
          <a:prstGeom prst="rect">
            <a:avLst/>
          </a:prstGeom>
          <a:solidFill>
            <a:srgbClr val="F2F2F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latin typeface="Arial" charset="0"/>
                <a:ea typeface="Times New Roman" pitchFamily="18" charset="0"/>
                <a:cs typeface="Arial" charset="0"/>
              </a:rPr>
              <a:t>Rationale</a:t>
            </a:r>
          </a:p>
          <a:p>
            <a:r>
              <a:rPr lang="en-US" sz="1800">
                <a:latin typeface="Arial" charset="0"/>
                <a:ea typeface="Times New Roman" pitchFamily="18" charset="0"/>
                <a:cs typeface="Arial" charset="0"/>
              </a:rPr>
              <a:t>Display</a:t>
            </a:r>
            <a:endParaRPr lang="en-US" sz="1800">
              <a:ea typeface="Times New Roman" pitchFamily="18" charset="0"/>
              <a:cs typeface="Arial" charset="0"/>
            </a:endParaRPr>
          </a:p>
        </p:txBody>
      </p:sp>
      <p:sp>
        <p:nvSpPr>
          <p:cNvPr id="63" name="Down Arrow 62"/>
          <p:cNvSpPr/>
          <p:nvPr/>
        </p:nvSpPr>
        <p:spPr bwMode="auto">
          <a:xfrm>
            <a:off x="1752600" y="2362200"/>
            <a:ext cx="304800" cy="533400"/>
          </a:xfrm>
          <a:prstGeom prst="downArrow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4" name="Right Arrow 63"/>
          <p:cNvSpPr/>
          <p:nvPr/>
        </p:nvSpPr>
        <p:spPr bwMode="auto">
          <a:xfrm>
            <a:off x="5334000" y="3495675"/>
            <a:ext cx="381000" cy="304800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5" name="Down Arrow 64"/>
          <p:cNvSpPr/>
          <p:nvPr/>
        </p:nvSpPr>
        <p:spPr bwMode="auto">
          <a:xfrm>
            <a:off x="6858000" y="4181475"/>
            <a:ext cx="304800" cy="533400"/>
          </a:xfrm>
          <a:prstGeom prst="downArrow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6" name="Down Arrow 65"/>
          <p:cNvSpPr/>
          <p:nvPr/>
        </p:nvSpPr>
        <p:spPr bwMode="auto">
          <a:xfrm>
            <a:off x="6400800" y="4181475"/>
            <a:ext cx="304800" cy="533400"/>
          </a:xfrm>
          <a:prstGeom prst="downArrow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7E2E9-FFBF-4CF5-A5CE-DE9C378C8384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543800" cy="762000"/>
          </a:xfrm>
        </p:spPr>
        <p:txBody>
          <a:bodyPr/>
          <a:lstStyle/>
          <a:p>
            <a:pPr eaLnBrk="1" hangingPunct="1"/>
            <a:r>
              <a:rPr lang="en-US" sz="3200" dirty="0"/>
              <a:t>Diagnostic Rules</a:t>
            </a:r>
          </a:p>
        </p:txBody>
      </p:sp>
      <p:sp>
        <p:nvSpPr>
          <p:cNvPr id="1024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245" name="Rectangle 10"/>
          <p:cNvSpPr>
            <a:spLocks noChangeArrowheads="1"/>
          </p:cNvSpPr>
          <p:nvPr/>
        </p:nvSpPr>
        <p:spPr bwMode="auto">
          <a:xfrm>
            <a:off x="0" y="3324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100">
                <a:ea typeface="Times New Roman" pitchFamily="18" charset="0"/>
                <a:cs typeface="Courier New" pitchFamily="49" charset="0"/>
              </a:rPr>
              <a:t>  </a:t>
            </a:r>
            <a:endParaRPr lang="en-US">
              <a:ea typeface="Times New Roman" pitchFamily="18" charset="0"/>
              <a:cs typeface="Courier New" pitchFamily="49" charset="0"/>
            </a:endParaRPr>
          </a:p>
        </p:txBody>
      </p:sp>
      <p:sp>
        <p:nvSpPr>
          <p:cNvPr id="42" name="Text Box 6"/>
          <p:cNvSpPr txBox="1">
            <a:spLocks noChangeArrowheads="1"/>
          </p:cNvSpPr>
          <p:nvPr/>
        </p:nvSpPr>
        <p:spPr bwMode="auto">
          <a:xfrm>
            <a:off x="2895600" y="2667000"/>
            <a:ext cx="18288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DA Diagnosis</a:t>
            </a:r>
            <a:endParaRPr lang="en-US" sz="2000" dirty="0"/>
          </a:p>
        </p:txBody>
      </p:sp>
      <p:sp>
        <p:nvSpPr>
          <p:cNvPr id="43" name="Text Box 6"/>
          <p:cNvSpPr txBox="1">
            <a:spLocks noChangeArrowheads="1"/>
          </p:cNvSpPr>
          <p:nvPr/>
        </p:nvSpPr>
        <p:spPr bwMode="auto">
          <a:xfrm>
            <a:off x="2057400" y="1524000"/>
            <a:ext cx="1524000" cy="457200"/>
          </a:xfrm>
          <a:prstGeom prst="rect">
            <a:avLst/>
          </a:prstGeom>
          <a:solidFill>
            <a:srgbClr val="FBFBA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000">
                <a:latin typeface="Arial" charset="0"/>
                <a:cs typeface="Arial" charset="0"/>
              </a:rPr>
              <a:t>Symptom A</a:t>
            </a:r>
            <a:endParaRPr lang="en-US" sz="2000"/>
          </a:p>
        </p:txBody>
      </p:sp>
      <p:sp>
        <p:nvSpPr>
          <p:cNvPr id="44" name="Text Box 6"/>
          <p:cNvSpPr txBox="1">
            <a:spLocks noChangeArrowheads="1"/>
          </p:cNvSpPr>
          <p:nvPr/>
        </p:nvSpPr>
        <p:spPr bwMode="auto">
          <a:xfrm>
            <a:off x="4038600" y="1524000"/>
            <a:ext cx="1524000" cy="457200"/>
          </a:xfrm>
          <a:prstGeom prst="rect">
            <a:avLst/>
          </a:prstGeom>
          <a:solidFill>
            <a:srgbClr val="FBFBA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000">
                <a:latin typeface="Arial" charset="0"/>
                <a:cs typeface="Arial" charset="0"/>
              </a:rPr>
              <a:t>Symptom B</a:t>
            </a:r>
            <a:endParaRPr lang="en-US" sz="2000"/>
          </a:p>
        </p:txBody>
      </p:sp>
      <p:sp>
        <p:nvSpPr>
          <p:cNvPr id="45" name="Text Box 6"/>
          <p:cNvSpPr txBox="1">
            <a:spLocks noChangeArrowheads="1"/>
          </p:cNvSpPr>
          <p:nvPr/>
        </p:nvSpPr>
        <p:spPr bwMode="auto">
          <a:xfrm>
            <a:off x="5029200" y="2667000"/>
            <a:ext cx="18288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Diagnosis 2</a:t>
            </a:r>
            <a:endParaRPr lang="en-US" sz="2000" dirty="0"/>
          </a:p>
        </p:txBody>
      </p:sp>
      <p:sp>
        <p:nvSpPr>
          <p:cNvPr id="46" name="Text Box 6"/>
          <p:cNvSpPr txBox="1">
            <a:spLocks noChangeArrowheads="1"/>
          </p:cNvSpPr>
          <p:nvPr/>
        </p:nvSpPr>
        <p:spPr bwMode="auto">
          <a:xfrm>
            <a:off x="762000" y="2667000"/>
            <a:ext cx="182880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Diagnosis 1</a:t>
            </a:r>
            <a:endParaRPr lang="en-US" sz="2000" dirty="0"/>
          </a:p>
        </p:txBody>
      </p:sp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4191000" y="3733800"/>
            <a:ext cx="2057400" cy="457200"/>
          </a:xfrm>
          <a:prstGeom prst="rect">
            <a:avLst/>
          </a:prstGeom>
          <a:solidFill>
            <a:srgbClr val="FBFBA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000">
                <a:latin typeface="Arial" charset="0"/>
                <a:cs typeface="Arial" charset="0"/>
              </a:rPr>
              <a:t>Data Pattern D</a:t>
            </a:r>
            <a:endParaRPr lang="en-US" sz="2000"/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1676400" y="3733800"/>
            <a:ext cx="2057400" cy="457200"/>
          </a:xfrm>
          <a:prstGeom prst="rect">
            <a:avLst/>
          </a:prstGeom>
          <a:solidFill>
            <a:srgbClr val="FBFBA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000">
                <a:latin typeface="Arial" charset="0"/>
                <a:cs typeface="Arial" charset="0"/>
              </a:rPr>
              <a:t>Data Pattern C</a:t>
            </a:r>
            <a:endParaRPr lang="en-US" sz="2000"/>
          </a:p>
        </p:txBody>
      </p:sp>
      <p:cxnSp>
        <p:nvCxnSpPr>
          <p:cNvPr id="50" name="Straight Arrow Connector 49"/>
          <p:cNvCxnSpPr>
            <a:cxnSpLocks noChangeShapeType="1"/>
          </p:cNvCxnSpPr>
          <p:nvPr/>
        </p:nvCxnSpPr>
        <p:spPr bwMode="auto">
          <a:xfrm rot="5400000" flipH="1" flipV="1">
            <a:off x="3048001" y="2286000"/>
            <a:ext cx="457200" cy="3175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1" name="Straight Arrow Connector 50"/>
          <p:cNvCxnSpPr>
            <a:cxnSpLocks noChangeShapeType="1"/>
          </p:cNvCxnSpPr>
          <p:nvPr/>
        </p:nvCxnSpPr>
        <p:spPr bwMode="auto">
          <a:xfrm rot="5400000" flipH="1" flipV="1">
            <a:off x="4267994" y="2285206"/>
            <a:ext cx="457200" cy="1588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2" name="Straight Arrow Connector 51"/>
          <p:cNvCxnSpPr>
            <a:cxnSpLocks noChangeShapeType="1"/>
          </p:cNvCxnSpPr>
          <p:nvPr/>
        </p:nvCxnSpPr>
        <p:spPr bwMode="auto">
          <a:xfrm rot="5400000">
            <a:off x="4953794" y="2285206"/>
            <a:ext cx="457200" cy="1588"/>
          </a:xfrm>
          <a:prstGeom prst="straightConnector1">
            <a:avLst/>
          </a:prstGeom>
          <a:noFill/>
          <a:ln w="25400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57" name="Straight Arrow Connector 56"/>
          <p:cNvCxnSpPr>
            <a:cxnSpLocks noChangeShapeType="1"/>
          </p:cNvCxnSpPr>
          <p:nvPr/>
        </p:nvCxnSpPr>
        <p:spPr bwMode="auto">
          <a:xfrm rot="5400000">
            <a:off x="2285207" y="2285206"/>
            <a:ext cx="457200" cy="1587"/>
          </a:xfrm>
          <a:prstGeom prst="straightConnector1">
            <a:avLst/>
          </a:prstGeom>
          <a:noFill/>
          <a:ln w="25400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59" name="Straight Arrow Connector 58"/>
          <p:cNvCxnSpPr>
            <a:cxnSpLocks noChangeShapeType="1"/>
          </p:cNvCxnSpPr>
          <p:nvPr/>
        </p:nvCxnSpPr>
        <p:spPr bwMode="auto">
          <a:xfrm rot="5400000">
            <a:off x="2820194" y="2285206"/>
            <a:ext cx="457200" cy="1588"/>
          </a:xfrm>
          <a:prstGeom prst="straightConnector1">
            <a:avLst/>
          </a:prstGeom>
          <a:noFill/>
          <a:ln w="25400" algn="ctr">
            <a:solidFill>
              <a:srgbClr val="33CC33"/>
            </a:solidFill>
            <a:round/>
            <a:headEnd/>
            <a:tailEnd type="arrow" w="med" len="med"/>
          </a:ln>
        </p:spPr>
      </p:cxnSp>
      <p:cxnSp>
        <p:nvCxnSpPr>
          <p:cNvPr id="60" name="Straight Arrow Connector 59"/>
          <p:cNvCxnSpPr>
            <a:cxnSpLocks noChangeShapeType="1"/>
          </p:cNvCxnSpPr>
          <p:nvPr/>
        </p:nvCxnSpPr>
        <p:spPr bwMode="auto">
          <a:xfrm rot="5400000">
            <a:off x="2058194" y="2285206"/>
            <a:ext cx="457200" cy="1588"/>
          </a:xfrm>
          <a:prstGeom prst="straightConnector1">
            <a:avLst/>
          </a:prstGeom>
          <a:noFill/>
          <a:ln w="25400" algn="ctr">
            <a:solidFill>
              <a:srgbClr val="33CC33"/>
            </a:solidFill>
            <a:round/>
            <a:headEnd/>
            <a:tailEnd type="arrow" w="med" len="med"/>
          </a:ln>
        </p:spPr>
      </p:cxnSp>
      <p:cxnSp>
        <p:nvCxnSpPr>
          <p:cNvPr id="61" name="Straight Arrow Connector 60"/>
          <p:cNvCxnSpPr>
            <a:cxnSpLocks noChangeShapeType="1"/>
          </p:cNvCxnSpPr>
          <p:nvPr/>
        </p:nvCxnSpPr>
        <p:spPr bwMode="auto">
          <a:xfrm rot="5400000" flipH="1" flipV="1">
            <a:off x="3048794" y="3428206"/>
            <a:ext cx="457200" cy="1588"/>
          </a:xfrm>
          <a:prstGeom prst="straightConnector1">
            <a:avLst/>
          </a:prstGeom>
          <a:noFill/>
          <a:ln w="25400" algn="ctr">
            <a:solidFill>
              <a:srgbClr val="33CC33"/>
            </a:solidFill>
            <a:round/>
            <a:headEnd/>
            <a:tailEnd type="arrow" w="med" len="med"/>
          </a:ln>
        </p:spPr>
      </p:cxnSp>
      <p:cxnSp>
        <p:nvCxnSpPr>
          <p:cNvPr id="62" name="Straight Arrow Connector 61"/>
          <p:cNvCxnSpPr>
            <a:cxnSpLocks noChangeShapeType="1"/>
          </p:cNvCxnSpPr>
          <p:nvPr/>
        </p:nvCxnSpPr>
        <p:spPr bwMode="auto">
          <a:xfrm rot="5400000" flipH="1" flipV="1">
            <a:off x="2134394" y="3428206"/>
            <a:ext cx="457200" cy="1588"/>
          </a:xfrm>
          <a:prstGeom prst="straightConnector1">
            <a:avLst/>
          </a:prstGeom>
          <a:noFill/>
          <a:ln w="25400" algn="ctr">
            <a:solidFill>
              <a:srgbClr val="33CC33"/>
            </a:solidFill>
            <a:round/>
            <a:headEnd/>
            <a:tailEnd type="arrow" w="med" len="med"/>
          </a:ln>
        </p:spPr>
      </p:cxnSp>
      <p:cxnSp>
        <p:nvCxnSpPr>
          <p:cNvPr id="63" name="Straight Arrow Connector 62"/>
          <p:cNvCxnSpPr>
            <a:cxnSpLocks noChangeShapeType="1"/>
          </p:cNvCxnSpPr>
          <p:nvPr/>
        </p:nvCxnSpPr>
        <p:spPr bwMode="auto">
          <a:xfrm rot="5400000" flipH="1" flipV="1">
            <a:off x="5410994" y="3428206"/>
            <a:ext cx="457200" cy="1588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64" name="Straight Arrow Connector 63"/>
          <p:cNvCxnSpPr>
            <a:cxnSpLocks noChangeShapeType="1"/>
          </p:cNvCxnSpPr>
          <p:nvPr/>
        </p:nvCxnSpPr>
        <p:spPr bwMode="auto">
          <a:xfrm rot="5400000">
            <a:off x="5182394" y="2285206"/>
            <a:ext cx="457200" cy="1588"/>
          </a:xfrm>
          <a:prstGeom prst="straightConnector1">
            <a:avLst/>
          </a:prstGeom>
          <a:noFill/>
          <a:ln w="25400" algn="ctr">
            <a:solidFill>
              <a:srgbClr val="33CC33"/>
            </a:solidFill>
            <a:round/>
            <a:headEnd/>
            <a:tailEnd type="arrow" w="med" len="med"/>
          </a:ln>
        </p:spPr>
      </p:cxn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457200" y="4572000"/>
            <a:ext cx="2286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solidFill>
                  <a:srgbClr val="0000FF"/>
                </a:solidFill>
                <a:latin typeface="Arial" charset="0"/>
              </a:rPr>
              <a:t>Symptom Rules</a:t>
            </a:r>
          </a:p>
          <a:p>
            <a:pPr algn="r"/>
            <a:endParaRPr lang="en-US" sz="800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3200400" y="4572000"/>
            <a:ext cx="571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+mj-lt"/>
              </a:rPr>
              <a:t>Find data patterns the original </a:t>
            </a:r>
            <a:r>
              <a:rPr lang="en-US" sz="2000" dirty="0" err="1">
                <a:latin typeface="+mj-lt"/>
              </a:rPr>
              <a:t>Dx</a:t>
            </a:r>
            <a:r>
              <a:rPr lang="en-US" sz="2000" dirty="0">
                <a:latin typeface="+mj-lt"/>
              </a:rPr>
              <a:t> might explain</a:t>
            </a:r>
          </a:p>
        </p:txBody>
      </p:sp>
      <p:cxnSp>
        <p:nvCxnSpPr>
          <p:cNvPr id="25" name="Straight Arrow Connector 24"/>
          <p:cNvCxnSpPr>
            <a:cxnSpLocks noChangeShapeType="1"/>
          </p:cNvCxnSpPr>
          <p:nvPr/>
        </p:nvCxnSpPr>
        <p:spPr bwMode="auto">
          <a:xfrm flipV="1">
            <a:off x="3048000" y="4572000"/>
            <a:ext cx="0" cy="304802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2" name="Straight Arrow Connector 31"/>
          <p:cNvCxnSpPr>
            <a:cxnSpLocks noChangeShapeType="1"/>
          </p:cNvCxnSpPr>
          <p:nvPr/>
        </p:nvCxnSpPr>
        <p:spPr bwMode="auto">
          <a:xfrm flipV="1">
            <a:off x="3048000" y="5105398"/>
            <a:ext cx="0" cy="304802"/>
          </a:xfrm>
          <a:prstGeom prst="straightConnector1">
            <a:avLst/>
          </a:prstGeom>
          <a:noFill/>
          <a:ln w="25400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33" name="Straight Arrow Connector 32"/>
          <p:cNvCxnSpPr>
            <a:cxnSpLocks noChangeShapeType="1"/>
          </p:cNvCxnSpPr>
          <p:nvPr/>
        </p:nvCxnSpPr>
        <p:spPr bwMode="auto">
          <a:xfrm flipV="1">
            <a:off x="2819400" y="5715000"/>
            <a:ext cx="0" cy="304802"/>
          </a:xfrm>
          <a:prstGeom prst="straightConnector1">
            <a:avLst/>
          </a:prstGeom>
          <a:noFill/>
          <a:ln w="25400" algn="ctr">
            <a:solidFill>
              <a:srgbClr val="33CC33"/>
            </a:solidFill>
            <a:round/>
            <a:headEnd/>
            <a:tailEnd type="arrow" w="med" len="med"/>
          </a:ln>
        </p:spPr>
      </p:cxnSp>
      <p:cxnSp>
        <p:nvCxnSpPr>
          <p:cNvPr id="34" name="Straight Arrow Connector 33"/>
          <p:cNvCxnSpPr>
            <a:cxnSpLocks noChangeShapeType="1"/>
          </p:cNvCxnSpPr>
          <p:nvPr/>
        </p:nvCxnSpPr>
        <p:spPr bwMode="auto">
          <a:xfrm flipV="1">
            <a:off x="3048000" y="5714998"/>
            <a:ext cx="0" cy="304802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35" name="Text Box 3"/>
          <p:cNvSpPr txBox="1">
            <a:spLocks noChangeArrowheads="1"/>
          </p:cNvSpPr>
          <p:nvPr/>
        </p:nvSpPr>
        <p:spPr bwMode="auto">
          <a:xfrm>
            <a:off x="533400" y="5695890"/>
            <a:ext cx="2286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en-US" sz="2000" dirty="0">
                <a:solidFill>
                  <a:srgbClr val="0000FF"/>
                </a:solidFill>
                <a:latin typeface="Arial" charset="0"/>
              </a:rPr>
              <a:t>Support Rules</a:t>
            </a:r>
          </a:p>
        </p:txBody>
      </p: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533400" y="5086290"/>
            <a:ext cx="2286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solidFill>
                  <a:srgbClr val="0000FF"/>
                </a:solidFill>
                <a:latin typeface="Arial" charset="0"/>
              </a:rPr>
              <a:t>Hypothesis Rules</a:t>
            </a:r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3124200" y="5486400"/>
            <a:ext cx="5715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800" dirty="0">
              <a:latin typeface="+mj-lt"/>
            </a:endParaRPr>
          </a:p>
          <a:p>
            <a:r>
              <a:rPr lang="en-US" sz="2000" dirty="0">
                <a:latin typeface="+mj-lt"/>
              </a:rPr>
              <a:t>Find patterns that support or rebut </a:t>
            </a:r>
            <a:r>
              <a:rPr lang="en-US" sz="2000" dirty="0" err="1">
                <a:latin typeface="+mj-lt"/>
              </a:rPr>
              <a:t>Dxs</a:t>
            </a:r>
            <a:r>
              <a:rPr lang="en-US" sz="2000" dirty="0">
                <a:latin typeface="+mj-lt"/>
              </a:rPr>
              <a:t>.</a:t>
            </a:r>
          </a:p>
        </p:txBody>
      </p:sp>
      <p:sp>
        <p:nvSpPr>
          <p:cNvPr id="38" name="Text Box 4"/>
          <p:cNvSpPr txBox="1">
            <a:spLocks noChangeArrowheads="1"/>
          </p:cNvSpPr>
          <p:nvPr/>
        </p:nvSpPr>
        <p:spPr bwMode="auto">
          <a:xfrm>
            <a:off x="3200400" y="5086290"/>
            <a:ext cx="571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+mj-lt"/>
              </a:rPr>
              <a:t>Find alternate </a:t>
            </a:r>
            <a:r>
              <a:rPr lang="en-US" sz="2000" dirty="0" err="1">
                <a:latin typeface="+mj-lt"/>
              </a:rPr>
              <a:t>Dxs</a:t>
            </a:r>
            <a:r>
              <a:rPr lang="en-US" sz="2000" dirty="0">
                <a:latin typeface="+mj-lt"/>
              </a:rPr>
              <a:t> that might explain a symptom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23" grpId="0"/>
      <p:bldP spid="24" grpId="0"/>
      <p:bldP spid="35" grpId="0"/>
      <p:bldP spid="36" grpId="0"/>
      <p:bldP spid="37" grpId="0"/>
      <p:bldP spid="37" grpId="1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C279B2-059D-418B-B358-274120396DDC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543800" cy="762000"/>
          </a:xfrm>
        </p:spPr>
        <p:txBody>
          <a:bodyPr/>
          <a:lstStyle/>
          <a:p>
            <a:pPr eaLnBrk="1" hangingPunct="1"/>
            <a:r>
              <a:rPr lang="en-US" sz="3200" dirty="0"/>
              <a:t>Example Symptom Rule</a:t>
            </a:r>
          </a:p>
        </p:txBody>
      </p:sp>
      <p:sp>
        <p:nvSpPr>
          <p:cNvPr id="1024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245" name="Rectangle 10"/>
          <p:cNvSpPr>
            <a:spLocks noChangeArrowheads="1"/>
          </p:cNvSpPr>
          <p:nvPr/>
        </p:nvSpPr>
        <p:spPr bwMode="auto">
          <a:xfrm>
            <a:off x="0" y="3324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100">
                <a:ea typeface="Times New Roman" pitchFamily="18" charset="0"/>
                <a:cs typeface="Courier New" pitchFamily="49" charset="0"/>
              </a:rPr>
              <a:t>  </a:t>
            </a:r>
            <a:endParaRPr lang="en-US">
              <a:ea typeface="Times New Roman" pitchFamily="18" charset="0"/>
              <a:cs typeface="Courier New" pitchFamily="49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62000" y="1600200"/>
          <a:ext cx="7315200" cy="3917950"/>
        </p:xfrm>
        <a:graphic>
          <a:graphicData uri="http://schemas.openxmlformats.org/drawingml/2006/table">
            <a:tbl>
              <a:tblPr/>
              <a:tblGrid>
                <a:gridCol w="731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9237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IF</a:t>
                      </a:r>
                      <a:endParaRPr lang="en-US" sz="2000" dirty="0">
                        <a:latin typeface="Consolas" pitchFamily="49" charset="0"/>
                        <a:ea typeface="Times New Roman"/>
                        <a:cs typeface="Consolas" pitchFamily="49" charset="0"/>
                      </a:endParaRPr>
                    </a:p>
                    <a:p>
                      <a:pPr marL="342900" marR="0" lvl="0" indent="-342900" algn="l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en-US" sz="2000" dirty="0"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The DA Diagnosis is: a CIRCUIT-BREAKER failed in mode STUCK-CLOSED, and </a:t>
                      </a:r>
                    </a:p>
                    <a:p>
                      <a:pPr marL="342900" marR="0" lvl="0" indent="-342900" algn="l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en-US" sz="2000" dirty="0"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The following data pattern is present:</a:t>
                      </a:r>
                    </a:p>
                    <a:p>
                      <a:pPr marL="457200" marR="0" indent="-22860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There is a sensor of type CB-POSITION-SENSOR that is linked to the CIRCUIT-BREAKER and</a:t>
                      </a:r>
                    </a:p>
                    <a:p>
                      <a:pPr marL="457200" marR="0" indent="-22860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There is a data patterns for the sensor variable: EXISTS_VALUE CLOSED and </a:t>
                      </a:r>
                    </a:p>
                    <a:p>
                      <a:pPr marL="457200" marR="0" indent="-22860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The start time of the sensor data pattern precedes the hypothesis by less than 5 seconds.</a:t>
                      </a:r>
                    </a:p>
                    <a:p>
                      <a:pPr marL="0" marR="0" indent="0" algn="l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US" sz="2000" dirty="0">
                          <a:latin typeface="Consolas" pitchFamily="49" charset="0"/>
                          <a:ea typeface="Times New Roman"/>
                          <a:cs typeface="Consolas" pitchFamily="49" charset="0"/>
                        </a:rPr>
                        <a:t>THEN assume that the DA diagnosis might have been generated to explain this data pattern (symptom).</a:t>
                      </a:r>
                    </a:p>
                  </a:txBody>
                  <a:tcPr marL="73025" marR="73025" marT="73025" marB="730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B5537C-35D0-4187-B14D-7BCDE4CF6698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543800" cy="762000"/>
          </a:xfrm>
        </p:spPr>
        <p:txBody>
          <a:bodyPr/>
          <a:lstStyle/>
          <a:p>
            <a:pPr eaLnBrk="1" hangingPunct="1"/>
            <a:r>
              <a:rPr lang="en-US" sz="3200" dirty="0"/>
              <a:t>Diagnostic Rationale Matrix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PM/IDE - Planning Model </a:t>
            </a:r>
            <a:br>
              <a:rPr lang="en-US" dirty="0"/>
            </a:br>
            <a:r>
              <a:rPr lang="en-US" dirty="0"/>
              <a:t>Integrated Development Environment</a:t>
            </a:r>
          </a:p>
        </p:txBody>
      </p:sp>
      <p:sp>
        <p:nvSpPr>
          <p:cNvPr id="1126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270" name="Rectangle 10"/>
          <p:cNvSpPr>
            <a:spLocks noChangeArrowheads="1"/>
          </p:cNvSpPr>
          <p:nvPr/>
        </p:nvSpPr>
        <p:spPr bwMode="auto">
          <a:xfrm>
            <a:off x="0" y="3324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100">
                <a:ea typeface="Times New Roman" pitchFamily="18" charset="0"/>
                <a:cs typeface="Courier New" pitchFamily="49" charset="0"/>
              </a:rPr>
              <a:t>  </a:t>
            </a:r>
            <a:endParaRPr lang="en-US">
              <a:ea typeface="Times New Roman" pitchFamily="18" charset="0"/>
              <a:cs typeface="Courier New" pitchFamily="49" charset="0"/>
            </a:endParaRPr>
          </a:p>
        </p:txBody>
      </p:sp>
      <p:pic>
        <p:nvPicPr>
          <p:cNvPr id="112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19200"/>
            <a:ext cx="7924800" cy="593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828800"/>
            <a:ext cx="5080000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F530C9-BA21-4626-87F0-75232774AAEC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543800" cy="685800"/>
          </a:xfrm>
        </p:spPr>
        <p:txBody>
          <a:bodyPr/>
          <a:lstStyle/>
          <a:p>
            <a:r>
              <a:rPr lang="en-US" sz="3200"/>
              <a:t>Intelliviz / Kepler Prototype</a:t>
            </a:r>
          </a:p>
        </p:txBody>
      </p:sp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1593850"/>
            <a:ext cx="5334000" cy="526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1219200"/>
            <a:ext cx="26670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304800"/>
            <a:ext cx="2209800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25 Aug 2010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49C877-EE03-4003-A40A-30A4BEB1869A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543800" cy="685800"/>
          </a:xfrm>
        </p:spPr>
        <p:txBody>
          <a:bodyPr/>
          <a:lstStyle/>
          <a:p>
            <a:r>
              <a:rPr lang="en-US" sz="3200"/>
              <a:t>ACAWS Eye Movement Data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Intelliviz</a:t>
            </a:r>
            <a:r>
              <a:rPr lang="en-US" dirty="0"/>
              <a:t> – Visualization of </a:t>
            </a:r>
            <a:r>
              <a:rPr lang="en-US" dirty="0" err="1"/>
              <a:t>Kepler</a:t>
            </a:r>
            <a:r>
              <a:rPr lang="en-US" dirty="0"/>
              <a:t> Mission Data</a:t>
            </a:r>
          </a:p>
        </p:txBody>
      </p:sp>
      <p:sp>
        <p:nvSpPr>
          <p:cNvPr id="15366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8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9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70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71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72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73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74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75" name="Rectangle 4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76" name="Rectangle 4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77" name="Rectangle 4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78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79" name="Rectangle 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80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5381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174750"/>
            <a:ext cx="8534400" cy="675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2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1905000"/>
            <a:ext cx="3557588" cy="560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6F34EB-51F2-45F9-BA65-93CB037B1DF9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543800" cy="685800"/>
          </a:xfrm>
        </p:spPr>
        <p:txBody>
          <a:bodyPr/>
          <a:lstStyle/>
          <a:p>
            <a:r>
              <a:rPr lang="en-US" sz="3200"/>
              <a:t>Results</a:t>
            </a:r>
          </a:p>
        </p:txBody>
      </p:sp>
      <p:sp>
        <p:nvSpPr>
          <p:cNvPr id="16388" name="Text Box 3"/>
          <p:cNvSpPr txBox="1">
            <a:spLocks noChangeArrowheads="1"/>
          </p:cNvSpPr>
          <p:nvPr/>
        </p:nvSpPr>
        <p:spPr bwMode="auto">
          <a:xfrm>
            <a:off x="838200" y="1447800"/>
            <a:ext cx="80010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Arrays of graphs and timelines (DataMontage), integrated with spatial data displays, are effective for analyzing complex, spatial-temporal data more effectively.</a:t>
            </a:r>
          </a:p>
          <a:p>
            <a:endParaRPr lang="en-US">
              <a:latin typeface="Arial" charset="0"/>
            </a:endParaRPr>
          </a:p>
          <a:p>
            <a:r>
              <a:rPr lang="en-US">
                <a:latin typeface="Arial" charset="0"/>
              </a:rPr>
              <a:t>Simple diagnostic reasoning + data visualization accelerates diagnosis and cross-checking by helping users detect, review, and interpret relevant data patterns more quickly.</a:t>
            </a: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3581400" y="1414463"/>
            <a:ext cx="5257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.</a:t>
            </a:r>
          </a:p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15ACDB-E5C8-4989-8ABE-61BFC70FF327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543800" cy="685800"/>
          </a:xfrm>
        </p:spPr>
        <p:txBody>
          <a:bodyPr/>
          <a:lstStyle/>
          <a:p>
            <a:r>
              <a:rPr lang="en-US" sz="3200"/>
              <a:t>Technologies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581400" y="1414463"/>
            <a:ext cx="5257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.</a:t>
            </a:r>
          </a:p>
          <a:p>
            <a:endParaRPr lang="en-US">
              <a:latin typeface="Arial" charset="0"/>
            </a:endParaRPr>
          </a:p>
        </p:txBody>
      </p:sp>
      <p:sp>
        <p:nvSpPr>
          <p:cNvPr id="17413" name="Text Box 3"/>
          <p:cNvSpPr txBox="1">
            <a:spLocks noChangeArrowheads="1"/>
          </p:cNvSpPr>
          <p:nvPr/>
        </p:nvSpPr>
        <p:spPr bwMode="auto">
          <a:xfrm>
            <a:off x="762000" y="1554163"/>
            <a:ext cx="2667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000FF"/>
                </a:solidFill>
                <a:latin typeface="Arial" charset="0"/>
              </a:rPr>
              <a:t>DataMontage</a:t>
            </a:r>
          </a:p>
          <a:p>
            <a:pPr algn="r"/>
            <a:endParaRPr lang="en-US">
              <a:solidFill>
                <a:srgbClr val="0000FF"/>
              </a:solidFill>
              <a:latin typeface="Arial" charset="0"/>
            </a:endParaRPr>
          </a:p>
          <a:p>
            <a:pPr algn="r"/>
            <a:endParaRPr lang="en-US">
              <a:solidFill>
                <a:srgbClr val="0000FF"/>
              </a:solidFill>
              <a:latin typeface="Arial" charset="0"/>
            </a:endParaRPr>
          </a:p>
          <a:p>
            <a:pPr algn="r"/>
            <a:r>
              <a:rPr lang="en-US">
                <a:solidFill>
                  <a:srgbClr val="0000FF"/>
                </a:solidFill>
                <a:latin typeface="Arial" charset="0"/>
              </a:rPr>
              <a:t>Intelligent  Diagnosis </a:t>
            </a:r>
          </a:p>
          <a:p>
            <a:pPr algn="r"/>
            <a:r>
              <a:rPr lang="en-US">
                <a:solidFill>
                  <a:srgbClr val="0000FF"/>
                </a:solidFill>
                <a:latin typeface="Arial" charset="0"/>
              </a:rPr>
              <a:t>Cross-checking</a:t>
            </a:r>
          </a:p>
        </p:txBody>
      </p:sp>
      <p:sp>
        <p:nvSpPr>
          <p:cNvPr id="17414" name="Text Box 4"/>
          <p:cNvSpPr txBox="1">
            <a:spLocks noChangeArrowheads="1"/>
          </p:cNvSpPr>
          <p:nvPr/>
        </p:nvSpPr>
        <p:spPr bwMode="auto">
          <a:xfrm>
            <a:off x="3505200" y="1577975"/>
            <a:ext cx="533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Modular Java software for visualizing complex, time-oriented data (TRL 9)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Proof of concept prototype that detects and displays important data patterns to accelerate cross-checking and diagnosis (TRL 6)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ottler Henke presentation">
  <a:themeElements>
    <a:clrScheme name="Stottler Henke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ottler Henke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tottler Henke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ottler Henke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ottler Henke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ottler Henke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ottler Henke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ottler Henke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ottler Henke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ottler Henke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ottler Henke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ottler Henke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ottler Henke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ottler Henke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Stottler Henke presentation</Template>
  <TotalTime>33687</TotalTime>
  <Words>793</Words>
  <Application>Microsoft Macintosh PowerPoint</Application>
  <PresentationFormat>On-screen Show (4:3)</PresentationFormat>
  <Paragraphs>214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Consolas</vt:lpstr>
      <vt:lpstr>Times</vt:lpstr>
      <vt:lpstr>Times New Roman</vt:lpstr>
      <vt:lpstr>Wingdings</vt:lpstr>
      <vt:lpstr>Stottler Henke presentation</vt:lpstr>
      <vt:lpstr>Intelligent Data Visualization for Cross-Checking Spacecraft System Diagnoses</vt:lpstr>
      <vt:lpstr>Project Overview</vt:lpstr>
      <vt:lpstr>Test Data: Diagnosis Competition (DxC 09)</vt:lpstr>
      <vt:lpstr>DxC: ADAPT Electrical System Testbed</vt:lpstr>
      <vt:lpstr>Intelliviz Development Process</vt:lpstr>
      <vt:lpstr>DxC: Exp #824 Diagnoses, Symptom</vt:lpstr>
      <vt:lpstr>Initial Time-Oriented Data Display</vt:lpstr>
      <vt:lpstr>DxC: Cross-Checking Heuristics </vt:lpstr>
      <vt:lpstr>DxC: Cross-Checking Heuristics (2)</vt:lpstr>
      <vt:lpstr>DxC: Interactive Analysis, Visualization</vt:lpstr>
      <vt:lpstr>Automated Change Detection</vt:lpstr>
      <vt:lpstr>ADAPT Interactive Schematic Display</vt:lpstr>
      <vt:lpstr>Intelligent Data Visualization Assistant</vt:lpstr>
      <vt:lpstr>Diagnostic Rules</vt:lpstr>
      <vt:lpstr>Example Symptom Rule</vt:lpstr>
      <vt:lpstr>Diagnostic Rationale Matrix</vt:lpstr>
      <vt:lpstr>Intelliviz / Kepler Prototype</vt:lpstr>
      <vt:lpstr>ACAWS Eye Movement Data</vt:lpstr>
      <vt:lpstr>Results</vt:lpstr>
      <vt:lpstr>Technologies</vt:lpstr>
    </vt:vector>
  </TitlesOfParts>
  <Company>Stottler Henke Associates,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Intelliviz</dc:title>
  <dc:subject>Stottler Henke presentation</dc:subject>
  <dc:creator>Jim Ong</dc:creator>
  <cp:lastModifiedBy>Mitch Uzunoglu</cp:lastModifiedBy>
  <cp:revision>1933</cp:revision>
  <dcterms:created xsi:type="dcterms:W3CDTF">2005-03-15T20:41:27Z</dcterms:created>
  <dcterms:modified xsi:type="dcterms:W3CDTF">2020-06-19T04:40:14Z</dcterms:modified>
</cp:coreProperties>
</file>