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7" r:id="rId3"/>
    <p:sldId id="306" r:id="rId4"/>
    <p:sldId id="300" r:id="rId5"/>
    <p:sldId id="301" r:id="rId6"/>
    <p:sldId id="311" r:id="rId7"/>
    <p:sldId id="309" r:id="rId8"/>
    <p:sldId id="310" r:id="rId9"/>
    <p:sldId id="257" r:id="rId10"/>
    <p:sldId id="299" r:id="rId11"/>
    <p:sldId id="298" r:id="rId12"/>
    <p:sldId id="302" r:id="rId13"/>
    <p:sldId id="303" r:id="rId14"/>
    <p:sldId id="290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90" autoAdjust="0"/>
  </p:normalViewPr>
  <p:slideViewPr>
    <p:cSldViewPr snapToGrid="0" snapToObjects="1">
      <p:cViewPr varScale="1">
        <p:scale>
          <a:sx n="88" d="100"/>
          <a:sy n="88" d="100"/>
        </p:scale>
        <p:origin x="-2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E53ED-72D0-9647-90EC-E9BC3100F2A7}" type="datetimeFigureOut">
              <a:rPr lang="en-US" smtClean="0"/>
              <a:t>5/11/16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40BAA-C08A-1943-B183-6A013B4AC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20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B324E-B774-244C-9B27-57934997C93C}" type="datetimeFigureOut">
              <a:rPr lang="en-US" smtClean="0"/>
              <a:t>5/11/16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60FCA-9012-3B48-974E-9925AB816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686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60FCA-9012-3B48-974E-9925AB816E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08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927DE-9A9D-C748-A727-1154368098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60FCA-9012-3B48-974E-9925AB816E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72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60FCA-9012-3B48-974E-9925AB816E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72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60FCA-9012-3B48-974E-9925AB816E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82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60FCA-9012-3B48-974E-9925AB816E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67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60FCA-9012-3B48-974E-9925AB816E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6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85800"/>
            <a:ext cx="5867400" cy="2514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429000"/>
            <a:ext cx="5867400" cy="1676400"/>
          </a:xfrm>
        </p:spPr>
        <p:txBody>
          <a:bodyPr/>
          <a:lstStyle>
            <a:lvl1pPr marL="0" indent="0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19200" y="152400"/>
            <a:ext cx="1905000" cy="457200"/>
          </a:xfrm>
        </p:spPr>
        <p:txBody>
          <a:bodyPr/>
          <a:lstStyle>
            <a:lvl1pPr>
              <a:defRPr sz="1200"/>
            </a:lvl1pPr>
          </a:lstStyle>
          <a:p>
            <a:fld id="{5235FC27-6381-934C-B2FB-13242511E18C}" type="datetime1">
              <a:rPr lang="en-US" smtClean="0"/>
              <a:t>5/11/16</a:t>
            </a:fld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219200" y="3352800"/>
            <a:ext cx="6019800" cy="0"/>
          </a:xfrm>
          <a:prstGeom prst="line">
            <a:avLst/>
          </a:prstGeom>
          <a:noFill/>
          <a:ln w="25400">
            <a:solidFill>
              <a:srgbClr val="004C73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2" name="Picture 6" descr="PowerPointBars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288" y="0"/>
            <a:ext cx="479425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93BCFC-B7BB-214A-9904-1B32F7440D43}" type="datetime1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4272AB-862E-CE43-BA4D-801368757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8859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55054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35-EB03-8647-9972-0A1056B336AF}" type="datetime1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4272AB-862E-CE43-BA4D-801368757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1E2648-82E9-5A48-BB13-9168A9D91C4E}" type="datetime1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4272AB-862E-CE43-BA4D-801368757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E56203-6CAB-D540-A797-B44A6CB384A0}" type="datetime1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4272AB-862E-CE43-BA4D-801368757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695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695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C3E160-4643-EB46-B0DC-E4464AB61407}" type="datetime1">
              <a:rPr lang="en-US" smtClean="0"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4272AB-862E-CE43-BA4D-801368757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21F6EE-C051-664B-968B-F50199BC90B8}" type="datetime1">
              <a:rPr lang="en-US" smtClean="0"/>
              <a:t>5/11/16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4272AB-862E-CE43-BA4D-801368757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750D0A-D381-FC45-A95C-D93C92592711}" type="datetime1">
              <a:rPr lang="en-US" smtClean="0"/>
              <a:t>5/11/16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4272AB-862E-CE43-BA4D-801368757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63D37F-0B73-D349-AEF1-B8588396B46B}" type="datetime1">
              <a:rPr lang="en-US" smtClean="0"/>
              <a:t>5/11/16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4272AB-862E-CE43-BA4D-801368757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8FE93D-9454-3945-9A86-4EBE984DE6CF}" type="datetime1">
              <a:rPr lang="en-US" smtClean="0"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4272AB-862E-CE43-BA4D-801368757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171374-9CFF-1241-A776-7E360C13F75D}" type="datetime1">
              <a:rPr lang="en-US" smtClean="0"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4272AB-862E-CE43-BA4D-801368757A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fld id="{349B50C5-0AA0-5D4B-BF0B-0DEEB37B9D41}" type="datetime1">
              <a:rPr lang="en-US" smtClean="0"/>
              <a:t>5/11/16</a:t>
            </a:fld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smtClean="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57900" y="64008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004272AB-862E-CE43-BA4D-801368757A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962025" y="349250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1" name="Picture 9" descr="PowerPointBars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900" y="0"/>
            <a:ext cx="20002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11D7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11D75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11D75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11D75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11D75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11D75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11D75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11D75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11D75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11D75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bg2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bg2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bg2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bg2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bg2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bg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848" y="1822373"/>
            <a:ext cx="7772400" cy="1470025"/>
          </a:xfrm>
        </p:spPr>
        <p:txBody>
          <a:bodyPr/>
          <a:lstStyle/>
          <a:p>
            <a:r>
              <a:rPr lang="en-US" dirty="0"/>
              <a:t>Deploying an Intelligent Pairing Assistant for Air Operation Centers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848" y="3445104"/>
            <a:ext cx="6885552" cy="167034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dirty="0" smtClean="0"/>
              <a:t>Jeremy Ludwig, Ph.D.</a:t>
            </a:r>
          </a:p>
          <a:p>
            <a:pPr algn="l">
              <a:lnSpc>
                <a:spcPct val="90000"/>
              </a:lnSpc>
            </a:pPr>
            <a:r>
              <a:rPr lang="en-US" smtClean="0"/>
              <a:t>June </a:t>
            </a:r>
            <a:r>
              <a:rPr lang="en-US" dirty="0" smtClean="0"/>
              <a:t>21, 2016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04272AB-862E-CE43-BA4D-801368757AC1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2245" y="6167477"/>
            <a:ext cx="8194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Distribution A: Approved for public release.  88ABW Cleared 05/10/2016; 88ABW-2016-2393</a:t>
            </a:r>
            <a:r>
              <a:rPr lang="en-US" sz="1200" dirty="0"/>
              <a:t>.</a:t>
            </a:r>
            <a:r>
              <a:rPr lang="en-US" sz="1200" dirty="0"/>
              <a:t> </a:t>
            </a:r>
            <a:r>
              <a:rPr lang="en-US" sz="1200" b="1" dirty="0"/>
              <a:t> </a:t>
            </a:r>
            <a:endParaRPr lang="en-US" sz="12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409" y="175443"/>
            <a:ext cx="1461977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992" y="140624"/>
            <a:ext cx="1968500" cy="1117600"/>
          </a:xfrm>
          <a:prstGeom prst="rect">
            <a:avLst/>
          </a:prstGeom>
        </p:spPr>
      </p:pic>
      <p:pic>
        <p:nvPicPr>
          <p:cNvPr id="8" name="Picture 7" descr="SHAI_logoRGBa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986" y="420753"/>
            <a:ext cx="2502661" cy="5476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432475" y="392710"/>
            <a:ext cx="1791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Arial"/>
                <a:cs typeface="Arial"/>
              </a:rPr>
              <a:t>Hulten</a:t>
            </a:r>
            <a:endParaRPr lang="en-US" b="1" dirty="0" smtClean="0">
              <a:latin typeface="Arial"/>
              <a:cs typeface="Arial"/>
            </a:endParaRPr>
          </a:p>
          <a:p>
            <a:pPr algn="ctr"/>
            <a:r>
              <a:rPr lang="en-US" b="1" dirty="0" smtClean="0">
                <a:latin typeface="Arial"/>
                <a:cs typeface="Arial"/>
              </a:rPr>
              <a:t>Consulting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045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Filter Missions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Collection </a:t>
            </a:r>
            <a:br>
              <a:rPr lang="en-US" dirty="0" smtClean="0"/>
            </a:br>
            <a:r>
              <a:rPr lang="en-US" dirty="0" smtClean="0"/>
              <a:t>Requests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Press Recommend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72AB-862E-CE43-BA4D-801368757AC1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992" y="483715"/>
            <a:ext cx="2863454" cy="22329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746" y="4529960"/>
            <a:ext cx="1917700" cy="927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4343" y="2858304"/>
            <a:ext cx="3443103" cy="14430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5027" y="5841490"/>
            <a:ext cx="4272419" cy="34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270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60" y="1925490"/>
            <a:ext cx="7543800" cy="4648200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Can Reach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Fuel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+Distance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+Time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72AB-862E-CE43-BA4D-801368757AC1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4885" y="1751700"/>
            <a:ext cx="54102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93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047" y="101600"/>
            <a:ext cx="5101315" cy="66574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30" y="381000"/>
            <a:ext cx="7543800" cy="1143000"/>
          </a:xfrm>
        </p:spPr>
        <p:txBody>
          <a:bodyPr/>
          <a:lstStyle/>
          <a:p>
            <a:r>
              <a:rPr lang="en-US" dirty="0" smtClean="0"/>
              <a:t>Customize</a:t>
            </a:r>
            <a:br>
              <a:rPr lang="en-US" dirty="0" smtClean="0"/>
            </a:b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72AB-862E-CE43-BA4D-801368757AC1}" type="slidenum">
              <a:rPr lang="en-US" smtClean="0"/>
              <a:t>12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850" y="2571750"/>
            <a:ext cx="1854200" cy="850900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 bwMode="auto">
          <a:xfrm>
            <a:off x="2637491" y="2847179"/>
            <a:ext cx="1074533" cy="36287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216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974" y="5063960"/>
            <a:ext cx="5194300" cy="172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280" y="1689100"/>
            <a:ext cx="8679997" cy="32931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Information: </a:t>
            </a:r>
            <a:br>
              <a:rPr lang="en-US" dirty="0" smtClean="0"/>
            </a:br>
            <a:r>
              <a:rPr lang="en-US" dirty="0" smtClean="0"/>
              <a:t>Understand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72AB-862E-CE43-BA4D-801368757AC1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1777" y="3143513"/>
            <a:ext cx="5143500" cy="2679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53599" y="1982213"/>
            <a:ext cx="137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Can Reach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35399" y="4612881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Fuel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91777" y="6031468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 Time / + Distance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24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600200"/>
            <a:ext cx="7815014" cy="4884848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Example of specific pairing application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Matching collection requests to planned missions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Make it easier for the planner to do this specific task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Deployed to Air Operation Centers (AOCs) as part of operational software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Tested capabilities that meet evolving needs of the AOC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Future Work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Identify other areas in the existing MAAP and ISR planning software that could benefit from similar automation</a:t>
            </a:r>
          </a:p>
          <a:p>
            <a:pPr marL="1257300" lvl="2" indent="-4572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7401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152" algn="just"/>
            <a:r>
              <a:rPr lang="en-US" dirty="0"/>
              <a:t>This material is based upon work supported by the United States Air Force Research </a:t>
            </a:r>
            <a:r>
              <a:rPr lang="en-US" dirty="0" smtClean="0"/>
              <a:t>Laboratory (AFRL) </a:t>
            </a:r>
            <a:r>
              <a:rPr lang="en-US" dirty="0"/>
              <a:t>under Contract No. FA8650-11-C-6220. The views, opinions, and/or findings contained in this article/presentation are those of the author/presenter and should not be interpreted as representing the official views or policies, either expressed or implied, of the AFRL.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72AB-862E-CE43-BA4D-801368757A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8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543800" cy="762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543800" cy="5105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Introduction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Design</a:t>
            </a:r>
          </a:p>
          <a:p>
            <a:pPr>
              <a:buFont typeface="Arial"/>
              <a:buChar char="•"/>
            </a:pPr>
            <a:r>
              <a:rPr lang="en-US" dirty="0" smtClean="0"/>
              <a:t>IPA v1</a:t>
            </a:r>
          </a:p>
          <a:p>
            <a:pPr>
              <a:buFont typeface="Arial"/>
              <a:buChar char="•"/>
            </a:pPr>
            <a:r>
              <a:rPr lang="en-US" dirty="0" smtClean="0"/>
              <a:t>Evaluation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IPA v2</a:t>
            </a:r>
          </a:p>
          <a:p>
            <a:pPr>
              <a:buFont typeface="Arial"/>
              <a:buChar char="•"/>
            </a:pPr>
            <a:r>
              <a:rPr lang="en-US" dirty="0" smtClean="0"/>
              <a:t>Conclusion</a:t>
            </a:r>
          </a:p>
          <a:p>
            <a:pPr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882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US Air Force Air Operation Centers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Planners create an Air Tasking Order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Use Master </a:t>
            </a:r>
            <a:r>
              <a:rPr lang="en-US" dirty="0"/>
              <a:t>Air Attack Planning Toolkit </a:t>
            </a:r>
            <a:r>
              <a:rPr lang="en-US" dirty="0" smtClean="0"/>
              <a:t> (MAAPTK)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Challenge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Best use of available resources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Intelligent Pairing Assistant (IPA)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Integrates with MAAPTK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Pairs collection requests with existing missions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Requires as little additional training as possible</a:t>
            </a:r>
          </a:p>
          <a:p>
            <a:pPr marL="857250" lvl="1" indent="-457200">
              <a:buFont typeface="Arial"/>
              <a:buChar char="•"/>
            </a:pPr>
            <a:endParaRPr lang="en-US" dirty="0" smtClean="0"/>
          </a:p>
          <a:p>
            <a:pPr marL="857250" lvl="1" indent="-45720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72AB-862E-CE43-BA4D-801368757A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6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-13663" b="-13663"/>
          <a:stretch>
            <a:fillRect/>
          </a:stretch>
        </p:blipFill>
        <p:spPr>
          <a:xfrm>
            <a:off x="434975" y="1192213"/>
            <a:ext cx="8456613" cy="52117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Pairing Manager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72AB-862E-CE43-BA4D-801368757A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7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616" y="381000"/>
            <a:ext cx="8037930" cy="1143000"/>
          </a:xfrm>
        </p:spPr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3" y="1507260"/>
            <a:ext cx="8595499" cy="4878050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Knowledge Engineering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/>
              <a:t>H</a:t>
            </a:r>
            <a:r>
              <a:rPr lang="en-US" dirty="0" smtClean="0"/>
              <a:t>ow does a planner use MAAPTK to pair collections with existing missions?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What do they need to know to select between possible matches?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Problem is harder than it looks at first glance!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Algorithms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How can we automate the search and analysis of information available electronically?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User Interface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How do we display the results to the planner in a way that makes sense and fosters trust?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72AB-862E-CE43-BA4D-801368757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2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Pairing Assistant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72AB-862E-CE43-BA4D-801368757AC1}" type="slidenum">
              <a:rPr lang="en-US" smtClean="0"/>
              <a:t>6</a:t>
            </a:fld>
            <a:endParaRPr lang="en-US"/>
          </a:p>
        </p:txBody>
      </p:sp>
      <p:pic>
        <p:nvPicPr>
          <p:cNvPr id="10" name="Content Placeholder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96" b="-30896"/>
          <a:stretch>
            <a:fillRect/>
          </a:stretch>
        </p:blipFill>
        <p:spPr bwMode="auto">
          <a:xfrm>
            <a:off x="300355" y="1445554"/>
            <a:ext cx="8787545" cy="466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 bwMode="auto">
          <a:xfrm>
            <a:off x="4290304" y="2397493"/>
            <a:ext cx="4624901" cy="2795037"/>
          </a:xfrm>
          <a:prstGeom prst="rect">
            <a:avLst/>
          </a:prstGeom>
          <a:solidFill>
            <a:srgbClr val="FFFF00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346834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Objectives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/>
              <a:t>After initial training and a minimal amount of hands-on use, do users understand the information being provided by the IPA columns?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/>
              <a:t>What information and format would users prefer for each column?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/>
              <a:t>What other information would the users find useful?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/>
              <a:t>Are the information content and format useful in supporting users for more efficient and accurate pairing</a:t>
            </a:r>
            <a:r>
              <a:rPr lang="en-US" dirty="0" smtClean="0"/>
              <a:t>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Participants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Process</a:t>
            </a: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72AB-862E-CE43-BA4D-801368757A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43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Evaluation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Reduce Processing Time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Realistic Data Set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Move to Collection Pairing </a:t>
            </a:r>
            <a:r>
              <a:rPr lang="en-US" dirty="0"/>
              <a:t>Manager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/>
              <a:t>Collection table, default column widths and locations, filtering mechanism, improved </a:t>
            </a:r>
            <a:r>
              <a:rPr lang="en-US" dirty="0" smtClean="0"/>
              <a:t>map integration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Refactor </a:t>
            </a:r>
            <a:r>
              <a:rPr lang="en-US" dirty="0" smtClean="0"/>
              <a:t>Columns</a:t>
            </a:r>
            <a:endParaRPr lang="en-US" dirty="0"/>
          </a:p>
          <a:p>
            <a:pPr marL="1257300" lvl="2" indent="-457200">
              <a:buFont typeface="Arial"/>
              <a:buChar char="•"/>
            </a:pPr>
            <a:r>
              <a:rPr lang="en-US" dirty="0"/>
              <a:t>Remove columns and replace w/ tooltips on remaining columns, verify fuel </a:t>
            </a:r>
            <a:r>
              <a:rPr lang="en-US" dirty="0" smtClean="0"/>
              <a:t>calculations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Address Confusing UI Aspects</a:t>
            </a:r>
          </a:p>
          <a:p>
            <a:pPr marL="1257300" lvl="2" indent="-457200">
              <a:buFont typeface="Arial"/>
              <a:buChar char="•"/>
            </a:pPr>
            <a:r>
              <a:rPr lang="en-US" b="1" dirty="0" smtClean="0"/>
              <a:t>? </a:t>
            </a:r>
            <a:r>
              <a:rPr lang="en-US" dirty="0"/>
              <a:t>symbol, empty cells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72AB-862E-CE43-BA4D-801368757A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67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rcRect t="-11403" b="-11403"/>
          <a:stretch>
            <a:fillRect/>
          </a:stretch>
        </p:blipFill>
        <p:spPr>
          <a:xfrm>
            <a:off x="512524" y="1192697"/>
            <a:ext cx="8502774" cy="523908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Pairing Assistant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72AB-862E-CE43-BA4D-801368757AC1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290304" y="2258431"/>
            <a:ext cx="2502659" cy="1930491"/>
          </a:xfrm>
          <a:prstGeom prst="rect">
            <a:avLst/>
          </a:prstGeom>
          <a:solidFill>
            <a:srgbClr val="FFFF00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/>
          </a:p>
        </p:txBody>
      </p:sp>
      <p:sp>
        <p:nvSpPr>
          <p:cNvPr id="12" name="Rectangle 11"/>
          <p:cNvSpPr/>
          <p:nvPr/>
        </p:nvSpPr>
        <p:spPr bwMode="auto">
          <a:xfrm>
            <a:off x="1494746" y="1929315"/>
            <a:ext cx="874988" cy="440587"/>
          </a:xfrm>
          <a:prstGeom prst="rect">
            <a:avLst/>
          </a:prstGeom>
          <a:solidFill>
            <a:srgbClr val="FFFF00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512523" y="5721760"/>
            <a:ext cx="2074049" cy="272697"/>
          </a:xfrm>
          <a:prstGeom prst="rect">
            <a:avLst/>
          </a:prstGeom>
          <a:solidFill>
            <a:srgbClr val="FFFF00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951394421"/>
      </p:ext>
    </p:extLst>
  </p:cSld>
  <p:clrMapOvr>
    <a:masterClrMapping/>
  </p:clrMapOvr>
</p:sld>
</file>

<file path=ppt/theme/theme1.xml><?xml version="1.0" encoding="utf-8"?>
<a:theme xmlns:a="http://schemas.openxmlformats.org/drawingml/2006/main" name="Stottler Henke">
  <a:themeElements>
    <a:clrScheme name="Stottler Henke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ottler Henke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Stottler Henke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ttler Henke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ttler Henke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ttler Henke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ttler Henke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ttler Henke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ttler Henke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ttler Henke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ttler Henke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ttler Henke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ttler Henke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ttler Henke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4010</TotalTime>
  <Words>474</Words>
  <Application>Microsoft Macintosh PowerPoint</Application>
  <PresentationFormat>On-screen Show (4:3)</PresentationFormat>
  <Paragraphs>97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Stottler Henke</vt:lpstr>
      <vt:lpstr>Deploying an Intelligent Pairing Assistant for Air Operation Centers</vt:lpstr>
      <vt:lpstr>Overview</vt:lpstr>
      <vt:lpstr>Introduction</vt:lpstr>
      <vt:lpstr>Collection Pairing Manager</vt:lpstr>
      <vt:lpstr>Design</vt:lpstr>
      <vt:lpstr>Intelligent Pairing Assistant v1</vt:lpstr>
      <vt:lpstr>User Evaluation</vt:lpstr>
      <vt:lpstr>User Evaluation Results</vt:lpstr>
      <vt:lpstr>Intelligent Pairing Assistant v2</vt:lpstr>
      <vt:lpstr>Process</vt:lpstr>
      <vt:lpstr>Recommendations</vt:lpstr>
      <vt:lpstr>Customize Recommendations</vt:lpstr>
      <vt:lpstr>Additional Information:  Understand Recommendations</vt:lpstr>
      <vt:lpstr>Conclusion</vt:lpstr>
      <vt:lpstr>Acknowledgements</vt:lpstr>
    </vt:vector>
  </TitlesOfParts>
  <Company>Stottler Henke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 Development Progress</dc:title>
  <dc:creator>Jeremy Ludwig</dc:creator>
  <cp:lastModifiedBy>Jeremy Ludwig</cp:lastModifiedBy>
  <cp:revision>106</cp:revision>
  <cp:lastPrinted>2013-04-02T20:32:25Z</cp:lastPrinted>
  <dcterms:created xsi:type="dcterms:W3CDTF">2012-03-02T18:35:04Z</dcterms:created>
  <dcterms:modified xsi:type="dcterms:W3CDTF">2016-05-11T14:56:43Z</dcterms:modified>
</cp:coreProperties>
</file>